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64" r:id="rId6"/>
    <p:sldId id="267" r:id="rId7"/>
    <p:sldId id="259" r:id="rId8"/>
    <p:sldId id="265" r:id="rId9"/>
    <p:sldId id="260" r:id="rId10"/>
    <p:sldId id="261" r:id="rId11"/>
    <p:sldId id="262" r:id="rId12"/>
    <p:sldId id="263"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έξανδρος Αλεξανδρίδης" userId="28d7f435182c1f38" providerId="LiveId" clId="{A2DC8CB0-6C2D-44C4-95A2-350C6C733113}"/>
    <pc:docChg chg="custSel modSld">
      <pc:chgData name="Αλέξανδρος Αλεξανδρίδης" userId="28d7f435182c1f38" providerId="LiveId" clId="{A2DC8CB0-6C2D-44C4-95A2-350C6C733113}" dt="2022-10-09T16:11:07.898" v="8" actId="478"/>
      <pc:docMkLst>
        <pc:docMk/>
      </pc:docMkLst>
      <pc:sldChg chg="modSp mod">
        <pc:chgData name="Αλέξανδρος Αλεξανδρίδης" userId="28d7f435182c1f38" providerId="LiveId" clId="{A2DC8CB0-6C2D-44C4-95A2-350C6C733113}" dt="2022-10-09T16:09:37.811" v="0" actId="20577"/>
        <pc:sldMkLst>
          <pc:docMk/>
          <pc:sldMk cId="469133451" sldId="256"/>
        </pc:sldMkLst>
        <pc:spChg chg="mod">
          <ac:chgData name="Αλέξανδρος Αλεξανδρίδης" userId="28d7f435182c1f38" providerId="LiveId" clId="{A2DC8CB0-6C2D-44C4-95A2-350C6C733113}" dt="2022-10-09T16:09:37.811" v="0" actId="20577"/>
          <ac:spMkLst>
            <pc:docMk/>
            <pc:sldMk cId="469133451" sldId="256"/>
            <ac:spMk id="3" creationId="{89B67B88-24E8-99F4-C48E-41034BD8AC62}"/>
          </ac:spMkLst>
        </pc:spChg>
      </pc:sldChg>
      <pc:sldChg chg="delSp modSp mod">
        <pc:chgData name="Αλέξανδρος Αλεξανδρίδης" userId="28d7f435182c1f38" providerId="LiveId" clId="{A2DC8CB0-6C2D-44C4-95A2-350C6C733113}" dt="2022-10-09T16:11:07.898" v="8" actId="478"/>
        <pc:sldMkLst>
          <pc:docMk/>
          <pc:sldMk cId="3519877017" sldId="274"/>
        </pc:sldMkLst>
        <pc:spChg chg="del mod">
          <ac:chgData name="Αλέξανδρος Αλεξανδρίδης" userId="28d7f435182c1f38" providerId="LiveId" clId="{A2DC8CB0-6C2D-44C4-95A2-350C6C733113}" dt="2022-10-09T16:11:06.551" v="7" actId="478"/>
          <ac:spMkLst>
            <pc:docMk/>
            <pc:sldMk cId="3519877017" sldId="274"/>
            <ac:spMk id="8" creationId="{07E88CF7-19EF-6D01-1357-078129ECE0AD}"/>
          </ac:spMkLst>
        </pc:spChg>
        <pc:cxnChg chg="del">
          <ac:chgData name="Αλέξανδρος Αλεξανδρίδης" userId="28d7f435182c1f38" providerId="LiveId" clId="{A2DC8CB0-6C2D-44C4-95A2-350C6C733113}" dt="2022-10-09T16:11:07.898" v="8" actId="478"/>
          <ac:cxnSpMkLst>
            <pc:docMk/>
            <pc:sldMk cId="3519877017" sldId="274"/>
            <ac:cxnSpMk id="7" creationId="{E210199A-51F7-4A31-03F8-09BEC6D2A7C6}"/>
          </ac:cxnSpMkLst>
        </pc:cxnChg>
      </pc:sldChg>
      <pc:sldChg chg="delSp modSp mod">
        <pc:chgData name="Αλέξανδρος Αλεξανδρίδης" userId="28d7f435182c1f38" providerId="LiveId" clId="{A2DC8CB0-6C2D-44C4-95A2-350C6C733113}" dt="2022-10-09T16:10:58.190" v="5" actId="478"/>
        <pc:sldMkLst>
          <pc:docMk/>
          <pc:sldMk cId="2835982443" sldId="275"/>
        </pc:sldMkLst>
        <pc:spChg chg="del mod">
          <ac:chgData name="Αλέξανδρος Αλεξανδρίδης" userId="28d7f435182c1f38" providerId="LiveId" clId="{A2DC8CB0-6C2D-44C4-95A2-350C6C733113}" dt="2022-10-09T16:10:47.738" v="2" actId="478"/>
          <ac:spMkLst>
            <pc:docMk/>
            <pc:sldMk cId="2835982443" sldId="275"/>
            <ac:spMk id="10" creationId="{ECD369AE-9DAE-E2CA-20F9-00F0DAE8585B}"/>
          </ac:spMkLst>
        </pc:spChg>
        <pc:spChg chg="del">
          <ac:chgData name="Αλέξανδρος Αλεξανδρίδης" userId="28d7f435182c1f38" providerId="LiveId" clId="{A2DC8CB0-6C2D-44C4-95A2-350C6C733113}" dt="2022-10-09T16:10:55.918" v="4" actId="478"/>
          <ac:spMkLst>
            <pc:docMk/>
            <pc:sldMk cId="2835982443" sldId="275"/>
            <ac:spMk id="13" creationId="{18CF3B99-2084-2DC0-CC8D-B742FA047281}"/>
          </ac:spMkLst>
        </pc:spChg>
        <pc:cxnChg chg="del">
          <ac:chgData name="Αλέξανδρος Αλεξανδρίδης" userId="28d7f435182c1f38" providerId="LiveId" clId="{A2DC8CB0-6C2D-44C4-95A2-350C6C733113}" dt="2022-10-09T16:10:53.104" v="3" actId="478"/>
          <ac:cxnSpMkLst>
            <pc:docMk/>
            <pc:sldMk cId="2835982443" sldId="275"/>
            <ac:cxnSpMk id="6" creationId="{BA9BE13C-493D-FD2A-8DAF-A4715EB17023}"/>
          </ac:cxnSpMkLst>
        </pc:cxnChg>
        <pc:cxnChg chg="del">
          <ac:chgData name="Αλέξανδρος Αλεξανδρίδης" userId="28d7f435182c1f38" providerId="LiveId" clId="{A2DC8CB0-6C2D-44C4-95A2-350C6C733113}" dt="2022-10-09T16:10:58.190" v="5" actId="478"/>
          <ac:cxnSpMkLst>
            <pc:docMk/>
            <pc:sldMk cId="2835982443" sldId="275"/>
            <ac:cxnSpMk id="11" creationId="{8C8FCD11-CEF2-B8FE-56C3-8D647E3903D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docs.live.net/28d7f435182c1f38/&#931;&#935;&#927;&#923;&#921;&#922;&#913;%20&#917;&#932;&#919;/2021-2022/&#928;&#945;&#961;&#959;&#965;&#963;&#953;&#940;&#963;&#949;&#953;&#962;/&#913;&#961;&#967;&#949;&#943;&#945;/&#919;-&#933;&#913;-&#947;&#953;&#945;-&#964;&#959;&#965;&#962;-&#963;&#965;&#957;&#964;&#949;&#955;&#949;&#963;&#964;&#941;&#962;-&#946;&#945;&#961;&#973;&#964;&#951;&#964;&#945;&#962;-&#915;&#917;&#92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docs.live.net/28d7f435182c1f38/&#931;&#935;&#927;&#923;&#921;&#922;&#913;%20&#917;&#932;&#919;/2021-2022/&#928;&#945;&#961;&#959;&#965;&#963;&#953;&#940;&#963;&#949;&#953;&#962;/&#913;&#961;&#967;&#949;&#943;&#945;/&#931;&#933;&#925;&#932;&#917;&#923;&#917;&#931;&#932;&#917;&#931;_&#917;&#914;&#917;_&#913;&#922;&#913;&#916;_&#917;&#932;&#927;&#931;_2022-2023.pdf" TargetMode="External"/><Relationship Id="rId2" Type="http://schemas.openxmlformats.org/officeDocument/2006/relationships/hyperlink" Target="https://d.docs.live.net/28d7f435182c1f38/&#931;&#935;&#927;&#923;&#921;&#922;&#913;%20&#917;&#932;&#919;/2021-2022/&#928;&#945;&#961;&#959;&#965;&#963;&#953;&#940;&#963;&#949;&#953;&#962;/&#913;&#961;&#967;&#949;&#943;&#945;/&#917;&#914;&#917;_&#931;&#967;&#959;&#955;&#974;&#957;_&#915;&#917;&#923;_2021.xlsx" TargetMode="External"/><Relationship Id="rId1" Type="http://schemas.openxmlformats.org/officeDocument/2006/relationships/slideLayout" Target="../slideLayouts/slideLayout2.xml"/><Relationship Id="rId4" Type="http://schemas.openxmlformats.org/officeDocument/2006/relationships/hyperlink" Target="https://ti-einai.gr/tritovathmia-ekpaideus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D6619A-D922-E807-F99A-9CAF03452AB2}"/>
              </a:ext>
            </a:extLst>
          </p:cNvPr>
          <p:cNvSpPr>
            <a:spLocks noGrp="1"/>
          </p:cNvSpPr>
          <p:nvPr>
            <p:ph type="ctrTitle"/>
          </p:nvPr>
        </p:nvSpPr>
        <p:spPr>
          <a:xfrm>
            <a:off x="1034397" y="2404531"/>
            <a:ext cx="8239606" cy="1646302"/>
          </a:xfrm>
        </p:spPr>
        <p:txBody>
          <a:bodyPr/>
          <a:lstStyle/>
          <a:p>
            <a:pPr algn="ctr"/>
            <a:r>
              <a:rPr lang="el-GR" b="1" dirty="0"/>
              <a:t>Ημερήσιο Γενικό Λύκειο</a:t>
            </a:r>
          </a:p>
        </p:txBody>
      </p:sp>
      <p:sp>
        <p:nvSpPr>
          <p:cNvPr id="3" name="Υπότιτλος 2">
            <a:extLst>
              <a:ext uri="{FF2B5EF4-FFF2-40B4-BE49-F238E27FC236}">
                <a16:creationId xmlns:a16="http://schemas.microsoft.com/office/drawing/2014/main" id="{89B67B88-24E8-99F4-C48E-41034BD8AC62}"/>
              </a:ext>
            </a:extLst>
          </p:cNvPr>
          <p:cNvSpPr>
            <a:spLocks noGrp="1"/>
          </p:cNvSpPr>
          <p:nvPr>
            <p:ph type="subTitle" idx="1"/>
          </p:nvPr>
        </p:nvSpPr>
        <p:spPr>
          <a:xfrm>
            <a:off x="1270732" y="4050833"/>
            <a:ext cx="7766936" cy="1516590"/>
          </a:xfrm>
        </p:spPr>
        <p:txBody>
          <a:bodyPr>
            <a:noAutofit/>
          </a:bodyPr>
          <a:lstStyle/>
          <a:p>
            <a:r>
              <a:rPr lang="el-GR" sz="2400" b="1" dirty="0"/>
              <a:t>Σύντομη Παρουσίαση</a:t>
            </a:r>
          </a:p>
        </p:txBody>
      </p:sp>
    </p:spTree>
    <p:extLst>
      <p:ext uri="{BB962C8B-B14F-4D97-AF65-F5344CB8AC3E}">
        <p14:creationId xmlns:p14="http://schemas.microsoft.com/office/powerpoint/2010/main" val="46913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2E52FF6B-4175-4966-CF98-C63B8CC72C5B}"/>
              </a:ext>
            </a:extLst>
          </p:cNvPr>
          <p:cNvSpPr>
            <a:spLocks noGrp="1"/>
          </p:cNvSpPr>
          <p:nvPr>
            <p:ph type="title"/>
          </p:nvPr>
        </p:nvSpPr>
        <p:spPr>
          <a:xfrm>
            <a:off x="670474" y="284203"/>
            <a:ext cx="10851051" cy="711219"/>
          </a:xfrm>
        </p:spPr>
        <p:txBody>
          <a:bodyPr>
            <a:normAutofit fontScale="90000"/>
          </a:bodyPr>
          <a:lstStyle/>
          <a:p>
            <a:pPr algn="ctr"/>
            <a:r>
              <a:rPr lang="el-GR" sz="4000" b="1" dirty="0">
                <a:solidFill>
                  <a:schemeClr val="tx1"/>
                </a:solidFill>
              </a:rPr>
              <a:t>Τα γραπτώς εξεταζόμενα μαθήματα της Β Λυκείου</a:t>
            </a:r>
            <a:br>
              <a:rPr lang="el-GR" dirty="0"/>
            </a:br>
            <a:br>
              <a:rPr lang="el-GR" dirty="0"/>
            </a:br>
            <a:endParaRPr lang="el-GR" dirty="0"/>
          </a:p>
        </p:txBody>
      </p:sp>
      <p:sp>
        <p:nvSpPr>
          <p:cNvPr id="5" name="Θέση περιεχομένου 2">
            <a:extLst>
              <a:ext uri="{FF2B5EF4-FFF2-40B4-BE49-F238E27FC236}">
                <a16:creationId xmlns:a16="http://schemas.microsoft.com/office/drawing/2014/main" id="{68F5701B-E112-813B-F189-46F3DDC68515}"/>
              </a:ext>
            </a:extLst>
          </p:cNvPr>
          <p:cNvSpPr>
            <a:spLocks noGrp="1"/>
          </p:cNvSpPr>
          <p:nvPr>
            <p:ph idx="1"/>
          </p:nvPr>
        </p:nvSpPr>
        <p:spPr>
          <a:xfrm>
            <a:off x="398734" y="1188314"/>
            <a:ext cx="11394532" cy="5530789"/>
          </a:xfrm>
        </p:spPr>
        <p:txBody>
          <a:bodyPr>
            <a:noAutofit/>
          </a:bodyPr>
          <a:lstStyle/>
          <a:p>
            <a:pPr marL="0" indent="0" algn="ctr">
              <a:buNone/>
            </a:pPr>
            <a:r>
              <a:rPr lang="el-GR" b="1" i="0" dirty="0">
                <a:solidFill>
                  <a:schemeClr val="accent5">
                    <a:lumMod val="75000"/>
                  </a:schemeClr>
                </a:solidFill>
                <a:effectLst/>
                <a:latin typeface="Open Sans" panose="020B0606030504020204" pitchFamily="34" charset="0"/>
              </a:rPr>
              <a:t>Χαρακτηρισμός των διδασκομένων μαθημάτων </a:t>
            </a:r>
          </a:p>
          <a:p>
            <a:pPr marL="0" indent="0" algn="ctr">
              <a:buNone/>
            </a:pPr>
            <a:r>
              <a:rPr lang="el-GR" b="1" i="0" dirty="0">
                <a:solidFill>
                  <a:schemeClr val="accent5">
                    <a:lumMod val="75000"/>
                  </a:schemeClr>
                </a:solidFill>
                <a:effectLst/>
                <a:latin typeface="Open Sans" panose="020B0606030504020204" pitchFamily="34" charset="0"/>
              </a:rPr>
              <a:t>Τα μαθήματα της Β’ τάξης του Ημερήσιου Γενικού Λυκείου </a:t>
            </a:r>
          </a:p>
          <a:p>
            <a:pPr marL="0" indent="0" algn="ctr">
              <a:buNone/>
            </a:pPr>
            <a:r>
              <a:rPr lang="el-GR" b="1" i="0" dirty="0">
                <a:solidFill>
                  <a:schemeClr val="accent5">
                    <a:lumMod val="75000"/>
                  </a:schemeClr>
                </a:solidFill>
                <a:effectLst/>
                <a:latin typeface="Open Sans" panose="020B0606030504020204" pitchFamily="34" charset="0"/>
              </a:rPr>
              <a:t>κατανέμονται σε δύο (2) ομάδες: </a:t>
            </a:r>
          </a:p>
          <a:p>
            <a:r>
              <a:rPr lang="el-GR" b="1" i="0" dirty="0">
                <a:solidFill>
                  <a:schemeClr val="accent5">
                    <a:lumMod val="75000"/>
                  </a:schemeClr>
                </a:solidFill>
                <a:effectLst/>
                <a:latin typeface="Open Sans" panose="020B0606030504020204" pitchFamily="34" charset="0"/>
              </a:rPr>
              <a:t>α) Η ομάδα Α’ περιλαμβάνει τα μαθήματα Γενικής Παιδείας </a:t>
            </a:r>
            <a:r>
              <a:rPr lang="el-GR" b="1" i="0" dirty="0">
                <a:solidFill>
                  <a:srgbClr val="FF0000"/>
                </a:solidFill>
                <a:effectLst/>
                <a:latin typeface="Open Sans" panose="020B0606030504020204" pitchFamily="34" charset="0"/>
              </a:rPr>
              <a:t>(</a:t>
            </a:r>
            <a:r>
              <a:rPr lang="el-GR" b="1" i="0" u="sng" dirty="0">
                <a:solidFill>
                  <a:srgbClr val="FF0000"/>
                </a:solidFill>
                <a:effectLst/>
                <a:latin typeface="Open Sans" panose="020B0606030504020204" pitchFamily="34" charset="0"/>
              </a:rPr>
              <a:t>οκτώ – 8</a:t>
            </a:r>
            <a:r>
              <a:rPr lang="el-GR" b="1" i="0" dirty="0">
                <a:solidFill>
                  <a:srgbClr val="FF0000"/>
                </a:solidFill>
                <a:effectLst/>
                <a:latin typeface="Open Sans" panose="020B0606030504020204" pitchFamily="34" charset="0"/>
              </a:rPr>
              <a:t>) </a:t>
            </a:r>
            <a:r>
              <a:rPr lang="el-GR" b="1" i="0" dirty="0">
                <a:solidFill>
                  <a:schemeClr val="accent5">
                    <a:lumMod val="75000"/>
                  </a:schemeClr>
                </a:solidFill>
                <a:effectLst/>
                <a:latin typeface="Open Sans" panose="020B0606030504020204" pitchFamily="34" charset="0"/>
              </a:rPr>
              <a:t>που εξετάζονται </a:t>
            </a:r>
            <a:r>
              <a:rPr lang="el-GR" b="1" i="0" u="sng" dirty="0">
                <a:solidFill>
                  <a:srgbClr val="FF0000"/>
                </a:solidFill>
                <a:effectLst/>
                <a:latin typeface="Open Sans" panose="020B0606030504020204" pitchFamily="34" charset="0"/>
              </a:rPr>
              <a:t>γραπτώς</a:t>
            </a:r>
            <a:r>
              <a:rPr lang="el-GR" b="1" i="0" dirty="0">
                <a:solidFill>
                  <a:schemeClr val="accent5">
                    <a:lumMod val="75000"/>
                  </a:schemeClr>
                </a:solidFill>
                <a:effectLst/>
                <a:latin typeface="Open Sans" panose="020B0606030504020204" pitchFamily="34" charset="0"/>
              </a:rPr>
              <a:t> στις </a:t>
            </a:r>
            <a:r>
              <a:rPr lang="el-GR" b="1" i="0" u="sng" dirty="0">
                <a:solidFill>
                  <a:schemeClr val="accent5">
                    <a:lumMod val="75000"/>
                  </a:schemeClr>
                </a:solidFill>
                <a:effectLst/>
                <a:latin typeface="Open Sans" panose="020B0606030504020204" pitchFamily="34" charset="0"/>
              </a:rPr>
              <a:t>προαγωγικές</a:t>
            </a:r>
            <a:r>
              <a:rPr lang="el-GR" b="1" i="0" dirty="0">
                <a:solidFill>
                  <a:schemeClr val="accent5">
                    <a:lumMod val="75000"/>
                  </a:schemeClr>
                </a:solidFill>
                <a:effectLst/>
                <a:latin typeface="Open Sans" panose="020B0606030504020204" pitchFamily="34" charset="0"/>
              </a:rPr>
              <a:t> εξετάσεις και είναι τα εξής: (</a:t>
            </a:r>
            <a:r>
              <a:rPr lang="el-GR" b="1" i="0" u="sng" dirty="0">
                <a:solidFill>
                  <a:schemeClr val="accent5">
                    <a:lumMod val="75000"/>
                  </a:schemeClr>
                </a:solidFill>
                <a:effectLst/>
                <a:latin typeface="Open Sans" panose="020B0606030504020204" pitchFamily="34" charset="0"/>
              </a:rPr>
              <a:t>όλα δίωρη εξέταση, εκτός Νέα Ελληνική Γλώσσα – Λογοτεχνία</a:t>
            </a:r>
            <a:r>
              <a:rPr lang="el-GR" b="1" i="0" dirty="0">
                <a:solidFill>
                  <a:schemeClr val="accent5">
                    <a:lumMod val="75000"/>
                  </a:schemeClr>
                </a:solidFill>
                <a:effectLst/>
                <a:latin typeface="Open Sans" panose="020B0606030504020204" pitchFamily="34" charset="0"/>
              </a:rPr>
              <a:t>)</a:t>
            </a:r>
          </a:p>
          <a:p>
            <a:r>
              <a:rPr lang="el-GR" b="1" i="0" dirty="0">
                <a:solidFill>
                  <a:schemeClr val="tx1"/>
                </a:solidFill>
                <a:effectLst/>
                <a:latin typeface="Open Sans" panose="020B0606030504020204" pitchFamily="34" charset="0"/>
              </a:rPr>
              <a:t>Νέα Ελληνική Γλώσσα και Νέα Ελληνική Λογοτεχνία </a:t>
            </a:r>
            <a:r>
              <a:rPr lang="el-GR" b="1" i="0" dirty="0">
                <a:solidFill>
                  <a:schemeClr val="accent5">
                    <a:lumMod val="75000"/>
                  </a:schemeClr>
                </a:solidFill>
                <a:effectLst/>
                <a:latin typeface="Open Sans" panose="020B0606030504020204" pitchFamily="34" charset="0"/>
              </a:rPr>
              <a:t>(</a:t>
            </a:r>
            <a:r>
              <a:rPr lang="el-GR" b="1" i="0" u="sng" dirty="0">
                <a:solidFill>
                  <a:schemeClr val="accent5">
                    <a:lumMod val="75000"/>
                  </a:schemeClr>
                </a:solidFill>
                <a:effectLst/>
                <a:latin typeface="Open Sans" panose="020B0606030504020204" pitchFamily="34" charset="0"/>
              </a:rPr>
              <a:t>τρίωρη συνεξέταση</a:t>
            </a:r>
            <a:r>
              <a:rPr lang="el-GR" b="1" i="0" dirty="0">
                <a:solidFill>
                  <a:schemeClr val="accent5">
                    <a:lumMod val="75000"/>
                  </a:schemeClr>
                </a:solidFill>
                <a:effectLst/>
                <a:latin typeface="Open Sans" panose="020B0606030504020204" pitchFamily="34" charset="0"/>
              </a:rPr>
              <a:t>)</a:t>
            </a:r>
          </a:p>
          <a:p>
            <a:r>
              <a:rPr lang="el-GR" b="1" i="0" dirty="0">
                <a:solidFill>
                  <a:schemeClr val="tx1"/>
                </a:solidFill>
                <a:effectLst/>
                <a:latin typeface="Open Sans" panose="020B0606030504020204" pitchFamily="34" charset="0"/>
              </a:rPr>
              <a:t>Άλγεβρα</a:t>
            </a:r>
          </a:p>
          <a:p>
            <a:r>
              <a:rPr lang="el-GR" b="1" i="0" dirty="0">
                <a:solidFill>
                  <a:schemeClr val="tx1"/>
                </a:solidFill>
                <a:effectLst/>
                <a:latin typeface="Open Sans" panose="020B0606030504020204" pitchFamily="34" charset="0"/>
              </a:rPr>
              <a:t>Γεωμετρία</a:t>
            </a:r>
          </a:p>
          <a:p>
            <a:r>
              <a:rPr lang="el-GR" b="1" i="0" dirty="0">
                <a:solidFill>
                  <a:schemeClr val="tx1"/>
                </a:solidFill>
                <a:effectLst/>
                <a:latin typeface="Open Sans" panose="020B0606030504020204" pitchFamily="34" charset="0"/>
              </a:rPr>
              <a:t>Ιστορία</a:t>
            </a:r>
          </a:p>
          <a:p>
            <a:r>
              <a:rPr lang="el-GR" b="1" i="0" dirty="0">
                <a:solidFill>
                  <a:schemeClr val="tx1"/>
                </a:solidFill>
                <a:effectLst/>
                <a:latin typeface="Open Sans" panose="020B0606030504020204" pitchFamily="34" charset="0"/>
              </a:rPr>
              <a:t>Βιολογία</a:t>
            </a:r>
          </a:p>
          <a:p>
            <a:r>
              <a:rPr lang="el-GR" b="1" i="0" dirty="0">
                <a:solidFill>
                  <a:schemeClr val="tx1"/>
                </a:solidFill>
                <a:effectLst/>
                <a:latin typeface="Open Sans" panose="020B0606030504020204" pitchFamily="34" charset="0"/>
              </a:rPr>
              <a:t>Αγγλικά </a:t>
            </a:r>
          </a:p>
          <a:p>
            <a:r>
              <a:rPr lang="el-GR" b="1" dirty="0">
                <a:solidFill>
                  <a:schemeClr val="tx1"/>
                </a:solidFill>
                <a:latin typeface="Open Sans" panose="020B0606030504020204" pitchFamily="34" charset="0"/>
              </a:rPr>
              <a:t>Όλα τα μαθήματα προσανατολισμού (κατά περίπτωση) – </a:t>
            </a:r>
            <a:r>
              <a:rPr lang="el-GR" b="1" u="sng" dirty="0">
                <a:solidFill>
                  <a:schemeClr val="tx1"/>
                </a:solidFill>
                <a:latin typeface="Open Sans" panose="020B0606030504020204" pitchFamily="34" charset="0"/>
              </a:rPr>
              <a:t>2 μαθήματα</a:t>
            </a:r>
            <a:r>
              <a:rPr lang="el-GR" b="1" dirty="0">
                <a:solidFill>
                  <a:schemeClr val="accent5">
                    <a:lumMod val="75000"/>
                  </a:schemeClr>
                </a:solidFill>
                <a:latin typeface="Open Sans" panose="020B0606030504020204" pitchFamily="34" charset="0"/>
              </a:rPr>
              <a:t> </a:t>
            </a:r>
            <a:endParaRPr lang="el-GR" b="1" i="0" dirty="0">
              <a:solidFill>
                <a:schemeClr val="accent5">
                  <a:lumMod val="75000"/>
                </a:schemeClr>
              </a:solidFill>
              <a:effectLst/>
              <a:latin typeface="Open Sans" panose="020B0606030504020204" pitchFamily="34" charset="0"/>
            </a:endParaRPr>
          </a:p>
          <a:p>
            <a:r>
              <a:rPr lang="el-GR" b="1" i="0" dirty="0">
                <a:solidFill>
                  <a:srgbClr val="0070C0"/>
                </a:solidFill>
                <a:effectLst/>
                <a:latin typeface="Open Sans" panose="020B0606030504020204" pitchFamily="34" charset="0"/>
              </a:rPr>
              <a:t>β) Η ομάδα Β’ περιλαμβάνει τα υπόλοιπα μαθήματα Γενικής Παιδείας, τα οποία </a:t>
            </a:r>
            <a:r>
              <a:rPr lang="el-GR" b="1" i="0" u="sng" dirty="0">
                <a:solidFill>
                  <a:srgbClr val="0070C0"/>
                </a:solidFill>
                <a:effectLst/>
                <a:latin typeface="Open Sans" panose="020B0606030504020204" pitchFamily="34" charset="0"/>
              </a:rPr>
              <a:t>δεν εξετάζονται γραπτώς </a:t>
            </a:r>
            <a:r>
              <a:rPr lang="el-GR" b="1" i="0" dirty="0">
                <a:solidFill>
                  <a:srgbClr val="0070C0"/>
                </a:solidFill>
                <a:effectLst/>
                <a:latin typeface="Open Sans" panose="020B0606030504020204" pitchFamily="34" charset="0"/>
              </a:rPr>
              <a:t>στις προαγωγικές εξετάσεις.</a:t>
            </a:r>
            <a:br>
              <a:rPr lang="el-GR" sz="1600" dirty="0">
                <a:solidFill>
                  <a:srgbClr val="0070C0"/>
                </a:solidFill>
              </a:rPr>
            </a:br>
            <a:endParaRPr lang="el-GR" sz="1600" dirty="0">
              <a:solidFill>
                <a:srgbClr val="0070C0"/>
              </a:solidFill>
            </a:endParaRPr>
          </a:p>
        </p:txBody>
      </p:sp>
    </p:spTree>
    <p:extLst>
      <p:ext uri="{BB962C8B-B14F-4D97-AF65-F5344CB8AC3E}">
        <p14:creationId xmlns:p14="http://schemas.microsoft.com/office/powerpoint/2010/main" val="284591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04A7675-D02E-D4D6-65CB-EF21375A5CBC}"/>
              </a:ext>
            </a:extLst>
          </p:cNvPr>
          <p:cNvSpPr>
            <a:spLocks noGrp="1"/>
          </p:cNvSpPr>
          <p:nvPr>
            <p:ph type="title"/>
          </p:nvPr>
        </p:nvSpPr>
        <p:spPr>
          <a:xfrm>
            <a:off x="606814" y="399949"/>
            <a:ext cx="10978372" cy="664922"/>
          </a:xfrm>
        </p:spPr>
        <p:txBody>
          <a:bodyPr>
            <a:normAutofit fontScale="90000"/>
          </a:bodyPr>
          <a:lstStyle/>
          <a:p>
            <a:pPr algn="ctr"/>
            <a:r>
              <a:rPr lang="el-GR" sz="4000" b="1" dirty="0">
                <a:solidFill>
                  <a:schemeClr val="tx1"/>
                </a:solidFill>
              </a:rPr>
              <a:t>Τα γραπτώς εξεταζόμενα μαθήματα της Γ Λυκείου</a:t>
            </a:r>
            <a:br>
              <a:rPr lang="el-GR" dirty="0"/>
            </a:br>
            <a:br>
              <a:rPr lang="el-GR" dirty="0"/>
            </a:br>
            <a:endParaRPr lang="el-GR" dirty="0"/>
          </a:p>
        </p:txBody>
      </p:sp>
      <p:sp>
        <p:nvSpPr>
          <p:cNvPr id="5" name="Θέση περιεχομένου 2">
            <a:extLst>
              <a:ext uri="{FF2B5EF4-FFF2-40B4-BE49-F238E27FC236}">
                <a16:creationId xmlns:a16="http://schemas.microsoft.com/office/drawing/2014/main" id="{CFE2BDC1-E945-C207-92F3-AE260DA75846}"/>
              </a:ext>
            </a:extLst>
          </p:cNvPr>
          <p:cNvSpPr>
            <a:spLocks noGrp="1"/>
          </p:cNvSpPr>
          <p:nvPr>
            <p:ph idx="1"/>
          </p:nvPr>
        </p:nvSpPr>
        <p:spPr>
          <a:xfrm>
            <a:off x="398734" y="1431382"/>
            <a:ext cx="11394532" cy="5200911"/>
          </a:xfrm>
        </p:spPr>
        <p:txBody>
          <a:bodyPr>
            <a:noAutofit/>
          </a:bodyPr>
          <a:lstStyle/>
          <a:p>
            <a:pPr marL="0" indent="0" algn="ctr">
              <a:buNone/>
            </a:pPr>
            <a:r>
              <a:rPr lang="el-GR" b="1" i="0" dirty="0">
                <a:solidFill>
                  <a:schemeClr val="accent5">
                    <a:lumMod val="75000"/>
                  </a:schemeClr>
                </a:solidFill>
                <a:effectLst/>
                <a:latin typeface="Open Sans" panose="020B0606030504020204" pitchFamily="34" charset="0"/>
              </a:rPr>
              <a:t>Χαρακτηρισμός των διδασκομένων μαθημάτων </a:t>
            </a:r>
          </a:p>
          <a:p>
            <a:pPr marL="0" indent="0" algn="ctr">
              <a:buNone/>
            </a:pPr>
            <a:r>
              <a:rPr lang="el-GR" b="1" i="0" dirty="0">
                <a:solidFill>
                  <a:schemeClr val="accent5">
                    <a:lumMod val="75000"/>
                  </a:schemeClr>
                </a:solidFill>
                <a:effectLst/>
                <a:latin typeface="Open Sans" panose="020B0606030504020204" pitchFamily="34" charset="0"/>
              </a:rPr>
              <a:t>Τα μαθήματα της Γ’ τάξης του Ημερήσιου Γενικού Λυκείου </a:t>
            </a:r>
          </a:p>
          <a:p>
            <a:pPr marL="0" indent="0" algn="ctr">
              <a:buNone/>
            </a:pPr>
            <a:r>
              <a:rPr lang="el-GR" b="1" i="0" dirty="0">
                <a:solidFill>
                  <a:schemeClr val="accent5">
                    <a:lumMod val="75000"/>
                  </a:schemeClr>
                </a:solidFill>
                <a:effectLst/>
                <a:latin typeface="Open Sans" panose="020B0606030504020204" pitchFamily="34" charset="0"/>
              </a:rPr>
              <a:t>κατανέμονται σε δύο (2) ομάδες: </a:t>
            </a:r>
          </a:p>
          <a:p>
            <a:r>
              <a:rPr lang="el-GR" b="1" i="0" dirty="0">
                <a:solidFill>
                  <a:schemeClr val="accent5">
                    <a:lumMod val="75000"/>
                  </a:schemeClr>
                </a:solidFill>
                <a:effectLst/>
                <a:latin typeface="Open Sans" panose="020B0606030504020204" pitchFamily="34" charset="0"/>
              </a:rPr>
              <a:t>α) Η ομάδα Α’ περιλαμβάνει τα μαθήματα Γενικής Παιδείας </a:t>
            </a:r>
            <a:r>
              <a:rPr lang="el-GR" b="1" i="0" dirty="0">
                <a:solidFill>
                  <a:srgbClr val="FF0000"/>
                </a:solidFill>
                <a:effectLst/>
                <a:latin typeface="Open Sans" panose="020B0606030504020204" pitchFamily="34" charset="0"/>
              </a:rPr>
              <a:t>(</a:t>
            </a:r>
            <a:r>
              <a:rPr lang="el-GR" b="1" i="0" u="sng" dirty="0">
                <a:solidFill>
                  <a:srgbClr val="FF0000"/>
                </a:solidFill>
                <a:effectLst/>
                <a:latin typeface="Open Sans" panose="020B0606030504020204" pitchFamily="34" charset="0"/>
              </a:rPr>
              <a:t>πέντε – 5</a:t>
            </a:r>
            <a:r>
              <a:rPr lang="el-GR" b="1" i="0" dirty="0">
                <a:solidFill>
                  <a:srgbClr val="FF0000"/>
                </a:solidFill>
                <a:effectLst/>
                <a:latin typeface="Open Sans" panose="020B0606030504020204" pitchFamily="34" charset="0"/>
              </a:rPr>
              <a:t>) </a:t>
            </a:r>
            <a:r>
              <a:rPr lang="el-GR" b="1" i="0" dirty="0">
                <a:solidFill>
                  <a:schemeClr val="accent5">
                    <a:lumMod val="75000"/>
                  </a:schemeClr>
                </a:solidFill>
                <a:effectLst/>
                <a:latin typeface="Open Sans" panose="020B0606030504020204" pitchFamily="34" charset="0"/>
              </a:rPr>
              <a:t>που εξετάζονται </a:t>
            </a:r>
            <a:r>
              <a:rPr lang="el-GR" b="1" i="0" u="sng" dirty="0">
                <a:solidFill>
                  <a:srgbClr val="FF0000"/>
                </a:solidFill>
                <a:effectLst/>
                <a:latin typeface="Open Sans" panose="020B0606030504020204" pitchFamily="34" charset="0"/>
              </a:rPr>
              <a:t>γραπτώς</a:t>
            </a:r>
            <a:r>
              <a:rPr lang="el-GR" b="1" i="0" dirty="0">
                <a:solidFill>
                  <a:schemeClr val="accent5">
                    <a:lumMod val="75000"/>
                  </a:schemeClr>
                </a:solidFill>
                <a:effectLst/>
                <a:latin typeface="Open Sans" panose="020B0606030504020204" pitchFamily="34" charset="0"/>
              </a:rPr>
              <a:t> στις </a:t>
            </a:r>
            <a:r>
              <a:rPr lang="el-GR" b="1" i="0" u="sng" dirty="0">
                <a:solidFill>
                  <a:schemeClr val="accent5">
                    <a:lumMod val="75000"/>
                  </a:schemeClr>
                </a:solidFill>
                <a:effectLst/>
                <a:latin typeface="Open Sans" panose="020B0606030504020204" pitchFamily="34" charset="0"/>
              </a:rPr>
              <a:t>απολυτήριες</a:t>
            </a:r>
            <a:r>
              <a:rPr lang="el-GR" b="1" i="0" dirty="0">
                <a:solidFill>
                  <a:schemeClr val="accent5">
                    <a:lumMod val="75000"/>
                  </a:schemeClr>
                </a:solidFill>
                <a:effectLst/>
                <a:latin typeface="Open Sans" panose="020B0606030504020204" pitchFamily="34" charset="0"/>
              </a:rPr>
              <a:t> εξετάσεις και είναι τα εξής: (</a:t>
            </a:r>
            <a:r>
              <a:rPr lang="el-GR" b="1" i="0" u="sng" dirty="0">
                <a:solidFill>
                  <a:schemeClr val="accent5">
                    <a:lumMod val="75000"/>
                  </a:schemeClr>
                </a:solidFill>
                <a:effectLst/>
                <a:latin typeface="Open Sans" panose="020B0606030504020204" pitchFamily="34" charset="0"/>
              </a:rPr>
              <a:t>όλα δίωρη εξέταση, εκτός Νέα Ελληνική Γλώσσα – Λογοτεχνία</a:t>
            </a:r>
            <a:r>
              <a:rPr lang="el-GR" b="1" i="0" dirty="0">
                <a:solidFill>
                  <a:schemeClr val="accent5">
                    <a:lumMod val="75000"/>
                  </a:schemeClr>
                </a:solidFill>
                <a:effectLst/>
                <a:latin typeface="Open Sans" panose="020B0606030504020204" pitchFamily="34" charset="0"/>
              </a:rPr>
              <a:t>)</a:t>
            </a:r>
          </a:p>
          <a:p>
            <a:r>
              <a:rPr lang="el-GR" b="1" i="0" dirty="0">
                <a:solidFill>
                  <a:schemeClr val="tx1"/>
                </a:solidFill>
                <a:effectLst/>
                <a:latin typeface="Open Sans" panose="020B0606030504020204" pitchFamily="34" charset="0"/>
              </a:rPr>
              <a:t>Νέα Ελληνική Γλώσσα και Νέα Ελληνική Λογοτεχνία </a:t>
            </a:r>
            <a:r>
              <a:rPr lang="el-GR" b="1" i="0" dirty="0">
                <a:solidFill>
                  <a:schemeClr val="accent5">
                    <a:lumMod val="75000"/>
                  </a:schemeClr>
                </a:solidFill>
                <a:effectLst/>
                <a:latin typeface="Open Sans" panose="020B0606030504020204" pitchFamily="34" charset="0"/>
              </a:rPr>
              <a:t>(</a:t>
            </a:r>
            <a:r>
              <a:rPr lang="el-GR" b="1" i="0" u="sng" dirty="0">
                <a:solidFill>
                  <a:schemeClr val="accent5">
                    <a:lumMod val="75000"/>
                  </a:schemeClr>
                </a:solidFill>
                <a:effectLst/>
                <a:latin typeface="Open Sans" panose="020B0606030504020204" pitchFamily="34" charset="0"/>
              </a:rPr>
              <a:t>τρίωρη συνεξέταση</a:t>
            </a:r>
            <a:r>
              <a:rPr lang="el-GR" b="1" i="0" dirty="0">
                <a:solidFill>
                  <a:schemeClr val="accent5">
                    <a:lumMod val="75000"/>
                  </a:schemeClr>
                </a:solidFill>
                <a:effectLst/>
                <a:latin typeface="Open Sans" panose="020B0606030504020204" pitchFamily="34" charset="0"/>
              </a:rPr>
              <a:t>)</a:t>
            </a:r>
          </a:p>
          <a:p>
            <a:r>
              <a:rPr lang="el-GR" b="1" u="sng" dirty="0">
                <a:solidFill>
                  <a:schemeClr val="tx1"/>
                </a:solidFill>
                <a:latin typeface="Open Sans" panose="020B0606030504020204" pitchFamily="34" charset="0"/>
              </a:rPr>
              <a:t>Μαθηματικά</a:t>
            </a:r>
            <a:r>
              <a:rPr lang="el-GR" b="1" dirty="0">
                <a:solidFill>
                  <a:schemeClr val="tx1"/>
                </a:solidFill>
                <a:latin typeface="Open Sans" panose="020B0606030504020204" pitchFamily="34" charset="0"/>
              </a:rPr>
              <a:t> </a:t>
            </a:r>
            <a:r>
              <a:rPr lang="el-GR" b="1" dirty="0">
                <a:solidFill>
                  <a:schemeClr val="accent5">
                    <a:lumMod val="75000"/>
                  </a:schemeClr>
                </a:solidFill>
                <a:latin typeface="Open Sans" panose="020B0606030504020204" pitchFamily="34" charset="0"/>
              </a:rPr>
              <a:t>(μόνο για τους μαθητές της Ομάδας Προσανατολισμού Ανθρωπιστικών Σπουδών)</a:t>
            </a:r>
          </a:p>
          <a:p>
            <a:r>
              <a:rPr lang="el-GR" b="1" u="sng" dirty="0">
                <a:solidFill>
                  <a:schemeClr val="tx1"/>
                </a:solidFill>
                <a:latin typeface="Open Sans" panose="020B0606030504020204" pitchFamily="34" charset="0"/>
              </a:rPr>
              <a:t>Ιστορία</a:t>
            </a:r>
            <a:r>
              <a:rPr lang="el-GR" b="1" dirty="0">
                <a:solidFill>
                  <a:schemeClr val="tx1"/>
                </a:solidFill>
                <a:latin typeface="Open Sans" panose="020B0606030504020204" pitchFamily="34" charset="0"/>
              </a:rPr>
              <a:t> </a:t>
            </a:r>
            <a:r>
              <a:rPr lang="el-GR" b="1" dirty="0">
                <a:solidFill>
                  <a:schemeClr val="accent5">
                    <a:lumMod val="75000"/>
                  </a:schemeClr>
                </a:solidFill>
                <a:latin typeface="Open Sans" panose="020B0606030504020204" pitchFamily="34" charset="0"/>
              </a:rPr>
              <a:t>(μόνο για τους μαθητές της Ομάδας Προσανατολισμού Θετικών Σπουδών και Σπουδών Υγείας και της Ομάδας Προσανατολισμού Σπουδών Οικονομίας και Πληροφορικής)</a:t>
            </a:r>
          </a:p>
          <a:p>
            <a:r>
              <a:rPr lang="el-GR" b="1" dirty="0">
                <a:solidFill>
                  <a:schemeClr val="tx1"/>
                </a:solidFill>
                <a:latin typeface="Open Sans" panose="020B0606030504020204" pitchFamily="34" charset="0"/>
              </a:rPr>
              <a:t>Όλα τα μαθήματα προσανατολισμού (κατά περίπτωση) – </a:t>
            </a:r>
            <a:r>
              <a:rPr lang="el-GR" b="1" u="sng" dirty="0">
                <a:solidFill>
                  <a:schemeClr val="tx1"/>
                </a:solidFill>
                <a:latin typeface="Open Sans" panose="020B0606030504020204" pitchFamily="34" charset="0"/>
              </a:rPr>
              <a:t>3 μαθήματα</a:t>
            </a:r>
            <a:endParaRPr lang="el-GR" b="1" i="0" dirty="0">
              <a:solidFill>
                <a:schemeClr val="tx1"/>
              </a:solidFill>
              <a:effectLst/>
              <a:latin typeface="Open Sans" panose="020B0606030504020204" pitchFamily="34" charset="0"/>
            </a:endParaRPr>
          </a:p>
          <a:p>
            <a:r>
              <a:rPr lang="el-GR" b="1" i="0" dirty="0">
                <a:solidFill>
                  <a:srgbClr val="0070C0"/>
                </a:solidFill>
                <a:effectLst/>
                <a:latin typeface="Open Sans" panose="020B0606030504020204" pitchFamily="34" charset="0"/>
              </a:rPr>
              <a:t>β) Η ομάδα Β’ περιλαμβάνει τα υπόλοιπα μαθήματα Γενικής Παιδείας, τα οποία </a:t>
            </a:r>
            <a:r>
              <a:rPr lang="el-GR" b="1" i="0" u="sng" dirty="0">
                <a:solidFill>
                  <a:srgbClr val="0070C0"/>
                </a:solidFill>
                <a:effectLst/>
                <a:latin typeface="Open Sans" panose="020B0606030504020204" pitchFamily="34" charset="0"/>
              </a:rPr>
              <a:t>δεν εξετάζονται γραπτώς </a:t>
            </a:r>
            <a:r>
              <a:rPr lang="el-GR" b="1" i="0" dirty="0">
                <a:solidFill>
                  <a:srgbClr val="0070C0"/>
                </a:solidFill>
                <a:effectLst/>
                <a:latin typeface="Open Sans" panose="020B0606030504020204" pitchFamily="34" charset="0"/>
              </a:rPr>
              <a:t>στις απολυτήριες εξετάσεις.</a:t>
            </a:r>
            <a:br>
              <a:rPr lang="el-GR" sz="1600" dirty="0">
                <a:solidFill>
                  <a:srgbClr val="0070C0"/>
                </a:solidFill>
              </a:rPr>
            </a:br>
            <a:endParaRPr lang="el-GR" sz="1600" dirty="0">
              <a:solidFill>
                <a:srgbClr val="0070C0"/>
              </a:solidFill>
            </a:endParaRPr>
          </a:p>
        </p:txBody>
      </p:sp>
    </p:spTree>
    <p:extLst>
      <p:ext uri="{BB962C8B-B14F-4D97-AF65-F5344CB8AC3E}">
        <p14:creationId xmlns:p14="http://schemas.microsoft.com/office/powerpoint/2010/main" val="415383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4D6B3A6-4FEE-D7E5-386A-1A159F544F0E}"/>
              </a:ext>
            </a:extLst>
          </p:cNvPr>
          <p:cNvSpPr>
            <a:spLocks noGrp="1"/>
          </p:cNvSpPr>
          <p:nvPr>
            <p:ph idx="1"/>
          </p:nvPr>
        </p:nvSpPr>
        <p:spPr>
          <a:xfrm>
            <a:off x="366528" y="1650659"/>
            <a:ext cx="11458937" cy="5051103"/>
          </a:xfrm>
        </p:spPr>
        <p:txBody>
          <a:bodyPr>
            <a:normAutofit/>
          </a:bodyPr>
          <a:lstStyle/>
          <a:p>
            <a:pPr marL="0" indent="0" algn="ctr">
              <a:buNone/>
            </a:pPr>
            <a:r>
              <a:rPr lang="el-GR" sz="2400" b="0" i="0" dirty="0">
                <a:solidFill>
                  <a:srgbClr val="000000"/>
                </a:solidFill>
                <a:effectLst/>
                <a:latin typeface="Trebuchet MS" panose="020B0603020202020204" pitchFamily="34" charset="0"/>
              </a:rPr>
              <a:t>Για τα εξεταζόμενα μαθήματα </a:t>
            </a:r>
          </a:p>
          <a:p>
            <a:pPr marL="0" indent="0" algn="ctr">
              <a:buNone/>
            </a:pPr>
            <a:r>
              <a:rPr lang="el-GR" sz="2400" b="1" i="0" dirty="0">
                <a:solidFill>
                  <a:srgbClr val="000000"/>
                </a:solidFill>
                <a:effectLst/>
                <a:latin typeface="Trebuchet MS" panose="020B0603020202020204" pitchFamily="34" charset="0"/>
              </a:rPr>
              <a:t>των προαγωγικών εξετάσεων της Α′ και Β′ τάξης Λυκείου </a:t>
            </a:r>
          </a:p>
          <a:p>
            <a:pPr marL="0" indent="0" algn="ctr">
              <a:buNone/>
            </a:pPr>
            <a:r>
              <a:rPr lang="el-GR" sz="2400" b="1" i="0" dirty="0">
                <a:solidFill>
                  <a:srgbClr val="FF0000"/>
                </a:solidFill>
                <a:effectLst/>
                <a:latin typeface="Trebuchet MS" panose="020B0603020202020204" pitchFamily="34" charset="0"/>
              </a:rPr>
              <a:t>(από το σχολικό έτος 2021-2022 και εφεξής)</a:t>
            </a:r>
            <a:endParaRPr lang="el-GR" sz="2400" dirty="0">
              <a:solidFill>
                <a:srgbClr val="000000"/>
              </a:solidFill>
              <a:latin typeface="Trebuchet MS" panose="020B0603020202020204" pitchFamily="34" charset="0"/>
            </a:endParaRPr>
          </a:p>
          <a:p>
            <a:pPr marL="0" indent="0" algn="ctr">
              <a:buNone/>
            </a:pPr>
            <a:endParaRPr lang="el-GR" sz="2400" b="0" i="0" dirty="0">
              <a:solidFill>
                <a:srgbClr val="000000"/>
              </a:solidFill>
              <a:effectLst/>
              <a:latin typeface="Trebuchet MS" panose="020B0603020202020204" pitchFamily="34" charset="0"/>
            </a:endParaRPr>
          </a:p>
          <a:p>
            <a:pPr marL="0" indent="0" algn="ctr">
              <a:buNone/>
            </a:pPr>
            <a:r>
              <a:rPr lang="el-GR" sz="2400" b="1" i="0" dirty="0">
                <a:solidFill>
                  <a:srgbClr val="000000"/>
                </a:solidFill>
                <a:effectLst/>
                <a:latin typeface="Trebuchet MS" panose="020B0603020202020204" pitchFamily="34" charset="0"/>
              </a:rPr>
              <a:t>και των απολυτήριων εξετάσεων της Γ′ τάξης Λυκείου </a:t>
            </a:r>
          </a:p>
          <a:p>
            <a:pPr marL="0" indent="0" algn="ctr">
              <a:buNone/>
            </a:pPr>
            <a:r>
              <a:rPr lang="el-GR" sz="2400" b="1" dirty="0">
                <a:solidFill>
                  <a:srgbClr val="FF0000"/>
                </a:solidFill>
                <a:latin typeface="Trebuchet MS" panose="020B0603020202020204" pitchFamily="34" charset="0"/>
              </a:rPr>
              <a:t>(από το σχολικό έτος 2022 - 2023 και εφεξής)</a:t>
            </a:r>
          </a:p>
          <a:p>
            <a:pPr marL="0" indent="0" algn="ctr">
              <a:buNone/>
            </a:pPr>
            <a:endParaRPr lang="el-GR" sz="2400" b="0" i="0" dirty="0">
              <a:solidFill>
                <a:srgbClr val="000000"/>
              </a:solidFill>
              <a:effectLst/>
              <a:latin typeface="Trebuchet MS" panose="020B0603020202020204" pitchFamily="34" charset="0"/>
            </a:endParaRPr>
          </a:p>
          <a:p>
            <a:pPr marL="0" indent="0" algn="ctr">
              <a:buNone/>
            </a:pPr>
            <a:r>
              <a:rPr lang="el-GR" sz="2400" b="0" i="0" dirty="0">
                <a:solidFill>
                  <a:srgbClr val="000000"/>
                </a:solidFill>
                <a:effectLst/>
                <a:latin typeface="Trebuchet MS" panose="020B0603020202020204" pitchFamily="34" charset="0"/>
              </a:rPr>
              <a:t>επιλέγονται υποχρεωτικά θέματα εξετάσεων </a:t>
            </a:r>
          </a:p>
          <a:p>
            <a:pPr marL="0" indent="0" algn="ctr">
              <a:buNone/>
            </a:pPr>
            <a:r>
              <a:rPr lang="el-GR" sz="2400" b="1" i="0" u="sng" dirty="0">
                <a:solidFill>
                  <a:srgbClr val="00B050"/>
                </a:solidFill>
                <a:effectLst/>
                <a:latin typeface="Trebuchet MS" panose="020B0603020202020204" pitchFamily="34" charset="0"/>
              </a:rPr>
              <a:t>κατά το ήμισυ (50%) – δηλαδή 50 μόρια από τα 100</a:t>
            </a:r>
          </a:p>
          <a:p>
            <a:pPr marL="0" indent="0" algn="ctr">
              <a:buNone/>
            </a:pPr>
            <a:r>
              <a:rPr lang="el-GR" sz="2400" b="0" i="0" dirty="0">
                <a:solidFill>
                  <a:srgbClr val="000000"/>
                </a:solidFill>
                <a:effectLst/>
                <a:latin typeface="Trebuchet MS" panose="020B0603020202020204" pitchFamily="34" charset="0"/>
              </a:rPr>
              <a:t>από Τράπεζα Θεμάτων Διαβαθμισμένης Δυσκολίας (Τ.Θ.Δ.Δ.)</a:t>
            </a:r>
            <a:endParaRPr lang="el-GR" sz="2400" dirty="0"/>
          </a:p>
        </p:txBody>
      </p:sp>
      <p:sp>
        <p:nvSpPr>
          <p:cNvPr id="4" name="Τίτλος 1">
            <a:extLst>
              <a:ext uri="{FF2B5EF4-FFF2-40B4-BE49-F238E27FC236}">
                <a16:creationId xmlns:a16="http://schemas.microsoft.com/office/drawing/2014/main" id="{CB5621D8-63C1-A73C-57B6-025B7D825E92}"/>
              </a:ext>
            </a:extLst>
          </p:cNvPr>
          <p:cNvSpPr>
            <a:spLocks noGrp="1"/>
          </p:cNvSpPr>
          <p:nvPr>
            <p:ph type="title"/>
          </p:nvPr>
        </p:nvSpPr>
        <p:spPr>
          <a:xfrm>
            <a:off x="1012190" y="156238"/>
            <a:ext cx="10167615" cy="1320800"/>
          </a:xfrm>
        </p:spPr>
        <p:txBody>
          <a:bodyPr>
            <a:normAutofit fontScale="90000"/>
          </a:bodyPr>
          <a:lstStyle/>
          <a:p>
            <a:pPr algn="ctr"/>
            <a:r>
              <a:rPr lang="el-GR" sz="4000" b="1" dirty="0">
                <a:solidFill>
                  <a:schemeClr val="tx1"/>
                </a:solidFill>
              </a:rPr>
              <a:t>Τράπεζα Θεμάτων Διαβαθμισμένης Δυσκολίας</a:t>
            </a:r>
            <a:br>
              <a:rPr lang="el-GR" sz="4000" b="1" dirty="0">
                <a:solidFill>
                  <a:schemeClr val="tx1"/>
                </a:solidFill>
              </a:rPr>
            </a:br>
            <a:r>
              <a:rPr lang="el-GR" sz="4000" b="1" dirty="0">
                <a:solidFill>
                  <a:schemeClr val="tx1"/>
                </a:solidFill>
              </a:rPr>
              <a:t>Τ.Θ.Δ.Δ.</a:t>
            </a:r>
            <a:br>
              <a:rPr lang="el-GR" dirty="0"/>
            </a:br>
            <a:br>
              <a:rPr lang="el-GR" dirty="0"/>
            </a:br>
            <a:endParaRPr lang="el-GR" dirty="0"/>
          </a:p>
        </p:txBody>
      </p:sp>
    </p:spTree>
    <p:extLst>
      <p:ext uri="{BB962C8B-B14F-4D97-AF65-F5344CB8AC3E}">
        <p14:creationId xmlns:p14="http://schemas.microsoft.com/office/powerpoint/2010/main" val="13761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A11D56D-6883-E0C4-977F-B7C03B4E746B}"/>
              </a:ext>
            </a:extLst>
          </p:cNvPr>
          <p:cNvSpPr>
            <a:spLocks noGrp="1"/>
          </p:cNvSpPr>
          <p:nvPr>
            <p:ph idx="1"/>
          </p:nvPr>
        </p:nvSpPr>
        <p:spPr>
          <a:xfrm>
            <a:off x="677334" y="1639727"/>
            <a:ext cx="11035716" cy="5108314"/>
          </a:xfrm>
        </p:spPr>
        <p:txBody>
          <a:bodyPr>
            <a:normAutofit fontScale="92500" lnSpcReduction="10000"/>
          </a:bodyPr>
          <a:lstStyle/>
          <a:p>
            <a:pPr marL="0" indent="0" algn="ctr">
              <a:lnSpc>
                <a:spcPct val="150000"/>
              </a:lnSpc>
              <a:buNone/>
            </a:pPr>
            <a:r>
              <a:rPr lang="el-GR" b="1" i="0" dirty="0">
                <a:solidFill>
                  <a:srgbClr val="3D3D3D"/>
                </a:solidFill>
                <a:effectLst/>
                <a:latin typeface="Roboto" panose="02000000000000000000" pitchFamily="2" charset="0"/>
              </a:rPr>
              <a:t>Για την </a:t>
            </a:r>
            <a:r>
              <a:rPr lang="el-GR" b="1" i="0" dirty="0" err="1">
                <a:solidFill>
                  <a:srgbClr val="3D3D3D"/>
                </a:solidFill>
                <a:effectLst/>
                <a:latin typeface="Roboto" panose="02000000000000000000" pitchFamily="2" charset="0"/>
              </a:rPr>
              <a:t>προαγωγη</a:t>
            </a:r>
            <a:r>
              <a:rPr lang="el-GR" b="1" i="0" dirty="0">
                <a:solidFill>
                  <a:srgbClr val="3D3D3D"/>
                </a:solidFill>
                <a:effectLst/>
                <a:latin typeface="Roboto" panose="02000000000000000000" pitchFamily="2" charset="0"/>
              </a:rPr>
              <a:t>́ και την </a:t>
            </a:r>
            <a:r>
              <a:rPr lang="el-GR" b="1" i="0" dirty="0" err="1">
                <a:solidFill>
                  <a:srgbClr val="3D3D3D"/>
                </a:solidFill>
                <a:effectLst/>
                <a:latin typeface="Roboto" panose="02000000000000000000" pitchFamily="2" charset="0"/>
              </a:rPr>
              <a:t>απόλυση</a:t>
            </a:r>
            <a:r>
              <a:rPr lang="el-GR" b="1" i="0" dirty="0">
                <a:solidFill>
                  <a:srgbClr val="3D3D3D"/>
                </a:solidFill>
                <a:effectLst/>
                <a:latin typeface="Roboto" panose="02000000000000000000" pitchFamily="2" charset="0"/>
              </a:rPr>
              <a:t> των </a:t>
            </a:r>
            <a:r>
              <a:rPr lang="el-GR" b="1" i="0" dirty="0" err="1">
                <a:solidFill>
                  <a:srgbClr val="3D3D3D"/>
                </a:solidFill>
                <a:effectLst/>
                <a:latin typeface="Roboto" panose="02000000000000000000" pitchFamily="2" charset="0"/>
              </a:rPr>
              <a:t>μαθητών</a:t>
            </a:r>
            <a:r>
              <a:rPr lang="el-GR" b="1" i="0" dirty="0">
                <a:solidFill>
                  <a:srgbClr val="3D3D3D"/>
                </a:solidFill>
                <a:effectLst/>
                <a:latin typeface="Roboto" panose="02000000000000000000" pitchFamily="2" charset="0"/>
              </a:rPr>
              <a:t> στο </a:t>
            </a:r>
            <a:r>
              <a:rPr lang="el-GR" b="1" i="0" dirty="0" err="1">
                <a:solidFill>
                  <a:srgbClr val="3D3D3D"/>
                </a:solidFill>
                <a:effectLst/>
                <a:latin typeface="Roboto" panose="02000000000000000000" pitchFamily="2" charset="0"/>
              </a:rPr>
              <a:t>Γενικο</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Λύκειο</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απαιτείται</a:t>
            </a:r>
            <a:r>
              <a:rPr lang="el-GR" b="1" i="0" dirty="0">
                <a:solidFill>
                  <a:srgbClr val="3D3D3D"/>
                </a:solidFill>
                <a:effectLst/>
                <a:latin typeface="Roboto" panose="02000000000000000000" pitchFamily="2" charset="0"/>
              </a:rPr>
              <a:t> </a:t>
            </a:r>
          </a:p>
          <a:p>
            <a:pPr marL="0" indent="0" algn="ctr">
              <a:lnSpc>
                <a:spcPct val="150000"/>
              </a:lnSpc>
              <a:buNone/>
            </a:pPr>
            <a:r>
              <a:rPr lang="el-GR" b="1" i="0" dirty="0" err="1">
                <a:solidFill>
                  <a:srgbClr val="FF0000"/>
                </a:solidFill>
                <a:effectLst/>
                <a:latin typeface="Roboto" panose="02000000000000000000" pitchFamily="2" charset="0"/>
              </a:rPr>
              <a:t>Γενικός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Μέσος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Όρος</a:t>
            </a:r>
            <a:r>
              <a:rPr lang="el-GR" b="1" i="0" dirty="0">
                <a:solidFill>
                  <a:srgbClr val="FF0000"/>
                </a:solidFill>
                <a:effectLst/>
                <a:latin typeface="Roboto" panose="02000000000000000000" pitchFamily="2" charset="0"/>
              </a:rPr>
              <a:t> (Γ.Μ.Ο.) </a:t>
            </a:r>
            <a:r>
              <a:rPr lang="el-GR" b="1" i="0" u="sng" dirty="0" err="1">
                <a:solidFill>
                  <a:srgbClr val="FF0000"/>
                </a:solidFill>
                <a:effectLst/>
                <a:latin typeface="Roboto" panose="02000000000000000000" pitchFamily="2" charset="0"/>
              </a:rPr>
              <a:t>τουλάχιστον</a:t>
            </a:r>
            <a:r>
              <a:rPr lang="el-GR" b="1" i="0" u="sng" dirty="0">
                <a:solidFill>
                  <a:srgbClr val="FF0000"/>
                </a:solidFill>
                <a:effectLst/>
                <a:latin typeface="Roboto" panose="02000000000000000000" pitchFamily="2" charset="0"/>
              </a:rPr>
              <a:t> </a:t>
            </a:r>
            <a:r>
              <a:rPr lang="el-GR" b="1" i="0" u="sng" dirty="0" err="1">
                <a:solidFill>
                  <a:srgbClr val="FF0000"/>
                </a:solidFill>
                <a:effectLst/>
                <a:latin typeface="Roboto" panose="02000000000000000000" pitchFamily="2" charset="0"/>
              </a:rPr>
              <a:t>δέκα</a:t>
            </a:r>
            <a:r>
              <a:rPr lang="el-GR" b="1" i="0" u="sng" dirty="0">
                <a:solidFill>
                  <a:srgbClr val="FF0000"/>
                </a:solidFill>
                <a:effectLst/>
                <a:latin typeface="Roboto" panose="02000000000000000000" pitchFamily="2" charset="0"/>
              </a:rPr>
              <a:t> (10)</a:t>
            </a:r>
            <a:r>
              <a:rPr lang="el-GR" b="1" i="0" dirty="0">
                <a:solidFill>
                  <a:srgbClr val="FF0000"/>
                </a:solidFill>
                <a:effectLst/>
                <a:latin typeface="Roboto" panose="02000000000000000000" pitchFamily="2" charset="0"/>
              </a:rPr>
              <a:t>, </a:t>
            </a:r>
          </a:p>
          <a:p>
            <a:pPr marL="0" indent="0" algn="ctr">
              <a:lnSpc>
                <a:spcPct val="150000"/>
              </a:lnSpc>
              <a:buNone/>
            </a:pPr>
            <a:r>
              <a:rPr lang="el-GR" b="1" i="0" dirty="0">
                <a:solidFill>
                  <a:srgbClr val="3D3D3D"/>
                </a:solidFill>
                <a:effectLst/>
                <a:latin typeface="Roboto" panose="02000000000000000000" pitchFamily="2" charset="0"/>
              </a:rPr>
              <a:t>ο </a:t>
            </a:r>
            <a:r>
              <a:rPr lang="el-GR" b="1" i="0" dirty="0" err="1">
                <a:solidFill>
                  <a:srgbClr val="3D3D3D"/>
                </a:solidFill>
                <a:effectLst/>
                <a:latin typeface="Roboto" panose="02000000000000000000" pitchFamily="2" charset="0"/>
              </a:rPr>
              <a:t>οποίος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προκύπτει</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απο</a:t>
            </a:r>
            <a:r>
              <a:rPr lang="el-GR" b="1" i="0" dirty="0">
                <a:solidFill>
                  <a:srgbClr val="3D3D3D"/>
                </a:solidFill>
                <a:effectLst/>
                <a:latin typeface="Roboto" panose="02000000000000000000" pitchFamily="2" charset="0"/>
              </a:rPr>
              <a:t>́ τον </a:t>
            </a:r>
            <a:r>
              <a:rPr lang="el-GR" b="1" i="0" dirty="0" err="1">
                <a:solidFill>
                  <a:srgbClr val="FF0000"/>
                </a:solidFill>
                <a:effectLst/>
                <a:latin typeface="Roboto" panose="02000000000000000000" pitchFamily="2" charset="0"/>
              </a:rPr>
              <a:t>μέσο</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όρο</a:t>
            </a:r>
            <a:r>
              <a:rPr lang="el-GR" b="1" i="0" dirty="0">
                <a:solidFill>
                  <a:srgbClr val="FF0000"/>
                </a:solidFill>
                <a:effectLst/>
                <a:latin typeface="Roboto" panose="02000000000000000000" pitchFamily="2" charset="0"/>
              </a:rPr>
              <a:t> των </a:t>
            </a:r>
            <a:r>
              <a:rPr lang="el-GR" b="1" i="0" dirty="0" err="1">
                <a:solidFill>
                  <a:srgbClr val="FF0000"/>
                </a:solidFill>
                <a:effectLst/>
                <a:latin typeface="Roboto" panose="02000000000000000000" pitchFamily="2" charset="0"/>
              </a:rPr>
              <a:t>βαθμών</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ετήσιας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επίδοσης</a:t>
            </a:r>
            <a:r>
              <a:rPr lang="el-GR" b="1" i="0" dirty="0">
                <a:solidFill>
                  <a:srgbClr val="FF0000"/>
                </a:solidFill>
                <a:effectLst/>
                <a:latin typeface="Roboto" panose="02000000000000000000" pitchFamily="2" charset="0"/>
              </a:rPr>
              <a:t> </a:t>
            </a:r>
            <a:r>
              <a:rPr lang="el-GR" b="1" i="0" dirty="0">
                <a:solidFill>
                  <a:srgbClr val="3D3D3D"/>
                </a:solidFill>
                <a:effectLst/>
                <a:latin typeface="Roboto" panose="02000000000000000000" pitchFamily="2" charset="0"/>
              </a:rPr>
              <a:t>του </a:t>
            </a:r>
            <a:r>
              <a:rPr lang="el-GR" b="1" i="0" dirty="0" err="1">
                <a:solidFill>
                  <a:srgbClr val="3D3D3D"/>
                </a:solidFill>
                <a:effectLst/>
                <a:latin typeface="Roboto" panose="02000000000000000000" pitchFamily="2" charset="0"/>
              </a:rPr>
              <a:t>μαθητη</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όλων</a:t>
            </a:r>
            <a:r>
              <a:rPr lang="el-GR" b="1" i="0" dirty="0">
                <a:solidFill>
                  <a:srgbClr val="3D3D3D"/>
                </a:solidFill>
                <a:effectLst/>
                <a:latin typeface="Roboto" panose="02000000000000000000" pitchFamily="2" charset="0"/>
              </a:rPr>
              <a:t> των </a:t>
            </a:r>
            <a:r>
              <a:rPr lang="el-GR" b="1" i="0" dirty="0" err="1">
                <a:solidFill>
                  <a:srgbClr val="3D3D3D"/>
                </a:solidFill>
                <a:effectLst/>
                <a:latin typeface="Roboto" panose="02000000000000000000" pitchFamily="2" charset="0"/>
              </a:rPr>
              <a:t>μαθημάτων</a:t>
            </a:r>
            <a:r>
              <a:rPr lang="el-GR" b="1" i="0" dirty="0">
                <a:solidFill>
                  <a:srgbClr val="3D3D3D"/>
                </a:solidFill>
                <a:effectLst/>
                <a:latin typeface="Roboto" panose="02000000000000000000" pitchFamily="2" charset="0"/>
              </a:rPr>
              <a:t> και </a:t>
            </a:r>
            <a:r>
              <a:rPr lang="el-GR" b="1" i="0" dirty="0" err="1">
                <a:solidFill>
                  <a:srgbClr val="3D3D3D"/>
                </a:solidFill>
                <a:effectLst/>
                <a:latin typeface="Roboto" panose="02000000000000000000" pitchFamily="2" charset="0"/>
              </a:rPr>
              <a:t>εκφράζεται</a:t>
            </a:r>
            <a:r>
              <a:rPr lang="el-GR" b="1" i="0" dirty="0">
                <a:solidFill>
                  <a:srgbClr val="3D3D3D"/>
                </a:solidFill>
                <a:effectLst/>
                <a:latin typeface="Roboto" panose="02000000000000000000" pitchFamily="2" charset="0"/>
              </a:rPr>
              <a:t> με </a:t>
            </a:r>
            <a:r>
              <a:rPr lang="el-GR" b="1" i="0" dirty="0" err="1">
                <a:solidFill>
                  <a:srgbClr val="3D3D3D"/>
                </a:solidFill>
                <a:effectLst/>
                <a:latin typeface="Roboto" panose="02000000000000000000" pitchFamily="2" charset="0"/>
              </a:rPr>
              <a:t>προσέγγιση</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δεκάτου</a:t>
            </a:r>
            <a:r>
              <a:rPr lang="el-GR" b="1" i="0" dirty="0">
                <a:solidFill>
                  <a:srgbClr val="3D3D3D"/>
                </a:solidFill>
                <a:effectLst/>
                <a:latin typeface="Roboto" panose="02000000000000000000" pitchFamily="2" charset="0"/>
              </a:rPr>
              <a:t>.</a:t>
            </a:r>
          </a:p>
          <a:p>
            <a:pPr marL="0" indent="0" algn="just" fontAlgn="base">
              <a:lnSpc>
                <a:spcPct val="150000"/>
              </a:lnSpc>
              <a:buNone/>
            </a:pPr>
            <a:r>
              <a:rPr lang="el-GR" b="1" i="0" dirty="0">
                <a:solidFill>
                  <a:srgbClr val="3D3D3D"/>
                </a:solidFill>
                <a:effectLst/>
                <a:latin typeface="Roboto" panose="02000000000000000000" pitchFamily="2" charset="0"/>
              </a:rPr>
              <a:t>Για τις Α, Β και Γ </a:t>
            </a:r>
            <a:r>
              <a:rPr lang="el-GR" b="1" i="0" dirty="0" err="1">
                <a:solidFill>
                  <a:srgbClr val="3D3D3D"/>
                </a:solidFill>
                <a:effectLst/>
                <a:latin typeface="Roboto" panose="02000000000000000000" pitchFamily="2" charset="0"/>
              </a:rPr>
              <a:t>τάξεις</a:t>
            </a:r>
            <a:r>
              <a:rPr lang="el-GR" b="1" i="0" dirty="0">
                <a:solidFill>
                  <a:srgbClr val="3D3D3D"/>
                </a:solidFill>
                <a:effectLst/>
                <a:latin typeface="Roboto" panose="02000000000000000000" pitchFamily="2" charset="0"/>
              </a:rPr>
              <a:t> του </a:t>
            </a:r>
            <a:r>
              <a:rPr lang="el-GR" b="1" i="0" dirty="0" err="1">
                <a:solidFill>
                  <a:srgbClr val="3D3D3D"/>
                </a:solidFill>
                <a:effectLst/>
                <a:latin typeface="Roboto" panose="02000000000000000000" pitchFamily="2" charset="0"/>
              </a:rPr>
              <a:t>Γενικου</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Λυκείου</a:t>
            </a:r>
            <a:r>
              <a:rPr lang="el-GR" b="1" i="0" dirty="0">
                <a:solidFill>
                  <a:srgbClr val="3D3D3D"/>
                </a:solidFill>
                <a:effectLst/>
                <a:latin typeface="Roboto" panose="02000000000000000000" pitchFamily="2" charset="0"/>
              </a:rPr>
              <a:t> </a:t>
            </a:r>
            <a:r>
              <a:rPr lang="el-GR" b="1" i="0" dirty="0">
                <a:solidFill>
                  <a:srgbClr val="FF0000"/>
                </a:solidFill>
                <a:effectLst/>
                <a:latin typeface="Roboto" panose="02000000000000000000" pitchFamily="2" charset="0"/>
              </a:rPr>
              <a:t>ο </a:t>
            </a:r>
            <a:r>
              <a:rPr lang="el-GR" b="1" i="0" dirty="0" err="1">
                <a:solidFill>
                  <a:srgbClr val="FF0000"/>
                </a:solidFill>
                <a:effectLst/>
                <a:latin typeface="Roboto" panose="02000000000000000000" pitchFamily="2" charset="0"/>
              </a:rPr>
              <a:t>βαθμός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ετήσιας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επίδοσης</a:t>
            </a:r>
            <a:r>
              <a:rPr lang="el-GR" b="1" i="0" dirty="0">
                <a:solidFill>
                  <a:srgbClr val="FF0000"/>
                </a:solidFill>
                <a:effectLst/>
                <a:latin typeface="Roboto" panose="02000000000000000000" pitchFamily="2" charset="0"/>
              </a:rPr>
              <a:t> (Β.Ε.Ε.) </a:t>
            </a:r>
            <a:r>
              <a:rPr lang="el-GR" b="1" i="0" dirty="0">
                <a:solidFill>
                  <a:srgbClr val="3D3D3D"/>
                </a:solidFill>
                <a:effectLst/>
                <a:latin typeface="Roboto" panose="02000000000000000000" pitchFamily="2" charset="0"/>
              </a:rPr>
              <a:t>του </a:t>
            </a:r>
            <a:r>
              <a:rPr lang="el-GR" b="1" i="0" dirty="0" err="1">
                <a:solidFill>
                  <a:srgbClr val="3D3D3D"/>
                </a:solidFill>
                <a:effectLst/>
                <a:latin typeface="Roboto" panose="02000000000000000000" pitchFamily="2" charset="0"/>
              </a:rPr>
              <a:t>μαθητη</a:t>
            </a:r>
            <a:r>
              <a:rPr lang="el-GR" b="1" i="0" dirty="0">
                <a:solidFill>
                  <a:srgbClr val="3D3D3D"/>
                </a:solidFill>
                <a:effectLst/>
                <a:latin typeface="Roboto" panose="02000000000000000000" pitchFamily="2" charset="0"/>
              </a:rPr>
              <a:t>́ </a:t>
            </a:r>
            <a:r>
              <a:rPr lang="el-GR" b="1" i="0" dirty="0">
                <a:solidFill>
                  <a:srgbClr val="FF0000"/>
                </a:solidFill>
                <a:effectLst/>
                <a:latin typeface="Roboto" panose="02000000000000000000" pitchFamily="2" charset="0"/>
              </a:rPr>
              <a:t>σε </a:t>
            </a:r>
            <a:r>
              <a:rPr lang="el-GR" b="1" i="0" dirty="0" err="1">
                <a:solidFill>
                  <a:srgbClr val="FF0000"/>
                </a:solidFill>
                <a:effectLst/>
                <a:latin typeface="Roboto" panose="02000000000000000000" pitchFamily="2" charset="0"/>
              </a:rPr>
              <a:t>κάθε</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μάθημα</a:t>
            </a:r>
            <a:r>
              <a:rPr lang="el-GR" b="1" i="0" dirty="0">
                <a:solidFill>
                  <a:srgbClr val="FF0000"/>
                </a:solidFill>
                <a:effectLst/>
                <a:latin typeface="Roboto" panose="02000000000000000000" pitchFamily="2" charset="0"/>
              </a:rPr>
              <a:t> </a:t>
            </a:r>
            <a:r>
              <a:rPr lang="el-GR" b="1" i="0" dirty="0" err="1">
                <a:solidFill>
                  <a:srgbClr val="3D3D3D"/>
                </a:solidFill>
                <a:effectLst/>
                <a:latin typeface="Roboto" panose="02000000000000000000" pitchFamily="2" charset="0"/>
              </a:rPr>
              <a:t>είναι</a:t>
            </a:r>
            <a:r>
              <a:rPr lang="el-GR" b="1" i="0" dirty="0">
                <a:solidFill>
                  <a:srgbClr val="3D3D3D"/>
                </a:solidFill>
                <a:effectLst/>
                <a:latin typeface="Roboto" panose="02000000000000000000" pitchFamily="2" charset="0"/>
              </a:rPr>
              <a:t> ο </a:t>
            </a:r>
            <a:r>
              <a:rPr lang="el-GR" b="1" i="0" dirty="0" err="1">
                <a:solidFill>
                  <a:srgbClr val="3D3D3D"/>
                </a:solidFill>
                <a:effectLst/>
                <a:latin typeface="Roboto" panose="02000000000000000000" pitchFamily="2" charset="0"/>
              </a:rPr>
              <a:t>μέσος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όρος</a:t>
            </a:r>
            <a:r>
              <a:rPr lang="el-GR" b="1" i="0" dirty="0">
                <a:solidFill>
                  <a:srgbClr val="3D3D3D"/>
                </a:solidFill>
                <a:effectLst/>
                <a:latin typeface="Roboto" panose="02000000000000000000" pitchFamily="2" charset="0"/>
              </a:rPr>
              <a:t> των </a:t>
            </a:r>
            <a:r>
              <a:rPr lang="el-GR" b="1" i="0" dirty="0" err="1">
                <a:solidFill>
                  <a:srgbClr val="3D3D3D"/>
                </a:solidFill>
                <a:effectLst/>
                <a:latin typeface="Roboto" panose="02000000000000000000" pitchFamily="2" charset="0"/>
              </a:rPr>
              <a:t>βαθμών</a:t>
            </a:r>
            <a:r>
              <a:rPr lang="el-GR" b="1" i="0" dirty="0">
                <a:solidFill>
                  <a:srgbClr val="3D3D3D"/>
                </a:solidFill>
                <a:effectLst/>
                <a:latin typeface="Roboto" panose="02000000000000000000" pitchFamily="2" charset="0"/>
              </a:rPr>
              <a:t> των </a:t>
            </a:r>
            <a:r>
              <a:rPr lang="el-GR" b="1" i="0" dirty="0" err="1">
                <a:solidFill>
                  <a:srgbClr val="3D3D3D"/>
                </a:solidFill>
                <a:effectLst/>
                <a:latin typeface="Roboto" panose="02000000000000000000" pitchFamily="2" charset="0"/>
              </a:rPr>
              <a:t>δύο</a:t>
            </a:r>
            <a:r>
              <a:rPr lang="el-GR" b="1" i="0" dirty="0">
                <a:solidFill>
                  <a:srgbClr val="3D3D3D"/>
                </a:solidFill>
                <a:effectLst/>
                <a:latin typeface="Roboto" panose="02000000000000000000" pitchFamily="2" charset="0"/>
              </a:rPr>
              <a:t> (2) </a:t>
            </a:r>
            <a:r>
              <a:rPr lang="el-GR" b="1" i="0" dirty="0" err="1">
                <a:solidFill>
                  <a:srgbClr val="3D3D3D"/>
                </a:solidFill>
                <a:effectLst/>
                <a:latin typeface="Roboto" panose="02000000000000000000" pitchFamily="2" charset="0"/>
              </a:rPr>
              <a:t>τετραμήνων</a:t>
            </a:r>
            <a:r>
              <a:rPr lang="el-GR" b="1" i="0" dirty="0">
                <a:solidFill>
                  <a:srgbClr val="3D3D3D"/>
                </a:solidFill>
                <a:effectLst/>
                <a:latin typeface="Roboto" panose="02000000000000000000" pitchFamily="2" charset="0"/>
              </a:rPr>
              <a:t> </a:t>
            </a:r>
            <a:r>
              <a:rPr lang="el-GR" b="1" i="0" dirty="0">
                <a:solidFill>
                  <a:srgbClr val="FF0000"/>
                </a:solidFill>
                <a:effectLst/>
                <a:latin typeface="Roboto" panose="02000000000000000000" pitchFamily="2" charset="0"/>
              </a:rPr>
              <a:t>(</a:t>
            </a:r>
            <a:r>
              <a:rPr lang="el-GR" b="1" i="0" u="sng" dirty="0">
                <a:solidFill>
                  <a:srgbClr val="FF0000"/>
                </a:solidFill>
                <a:effectLst/>
                <a:latin typeface="Roboto" panose="02000000000000000000" pitchFamily="2" charset="0"/>
              </a:rPr>
              <a:t>συμμετοχή κατά 60%</a:t>
            </a:r>
            <a:r>
              <a:rPr lang="el-GR" b="1" i="0" dirty="0">
                <a:solidFill>
                  <a:srgbClr val="FF0000"/>
                </a:solidFill>
                <a:effectLst/>
                <a:latin typeface="Roboto" panose="02000000000000000000" pitchFamily="2" charset="0"/>
              </a:rPr>
              <a:t>)</a:t>
            </a:r>
            <a:r>
              <a:rPr lang="el-GR" b="1" i="0" dirty="0">
                <a:solidFill>
                  <a:srgbClr val="3D3D3D"/>
                </a:solidFill>
                <a:effectLst/>
                <a:latin typeface="Roboto" panose="02000000000000000000" pitchFamily="2" charset="0"/>
              </a:rPr>
              <a:t> </a:t>
            </a:r>
            <a:r>
              <a:rPr lang="el-GR" b="1" dirty="0">
                <a:solidFill>
                  <a:srgbClr val="3D3D3D"/>
                </a:solidFill>
                <a:latin typeface="Roboto" panose="02000000000000000000" pitchFamily="2" charset="0"/>
              </a:rPr>
              <a:t>και</a:t>
            </a:r>
            <a:r>
              <a:rPr lang="el-GR" b="1" i="0" dirty="0">
                <a:solidFill>
                  <a:srgbClr val="3D3D3D"/>
                </a:solidFill>
                <a:effectLst/>
                <a:latin typeface="Roboto" panose="02000000000000000000" pitchFamily="2" charset="0"/>
              </a:rPr>
              <a:t> ο γραπτός βαθμός </a:t>
            </a:r>
            <a:r>
              <a:rPr lang="el-GR" b="1" i="0" dirty="0">
                <a:solidFill>
                  <a:srgbClr val="FF0000"/>
                </a:solidFill>
                <a:effectLst/>
                <a:latin typeface="Roboto" panose="02000000000000000000" pitchFamily="2" charset="0"/>
              </a:rPr>
              <a:t>(εφόσον το μάθημα εξετάζεται γραπτά – ομάδα Α)</a:t>
            </a:r>
            <a:r>
              <a:rPr lang="el-GR" b="1" i="0" dirty="0">
                <a:solidFill>
                  <a:srgbClr val="3D3D3D"/>
                </a:solidFill>
                <a:effectLst/>
                <a:latin typeface="Roboto" panose="02000000000000000000" pitchFamily="2" charset="0"/>
              </a:rPr>
              <a:t> </a:t>
            </a:r>
            <a:r>
              <a:rPr lang="el-GR" b="1" dirty="0">
                <a:solidFill>
                  <a:srgbClr val="FF0000"/>
                </a:solidFill>
                <a:latin typeface="Roboto" panose="02000000000000000000" pitchFamily="2" charset="0"/>
              </a:rPr>
              <a:t>(</a:t>
            </a:r>
            <a:r>
              <a:rPr lang="el-GR" b="1" u="sng" dirty="0">
                <a:solidFill>
                  <a:srgbClr val="FF0000"/>
                </a:solidFill>
                <a:latin typeface="Roboto" panose="02000000000000000000" pitchFamily="2" charset="0"/>
              </a:rPr>
              <a:t>συμμετοχή κατά 40%</a:t>
            </a:r>
            <a:r>
              <a:rPr lang="el-GR" b="1" dirty="0">
                <a:solidFill>
                  <a:srgbClr val="FF0000"/>
                </a:solidFill>
                <a:latin typeface="Roboto" panose="02000000000000000000" pitchFamily="2" charset="0"/>
              </a:rPr>
              <a:t>)</a:t>
            </a:r>
            <a:r>
              <a:rPr lang="el-GR" b="1" i="0" dirty="0">
                <a:solidFill>
                  <a:srgbClr val="3D3D3D"/>
                </a:solidFill>
                <a:effectLst/>
                <a:latin typeface="Roboto" panose="02000000000000000000" pitchFamily="2" charset="0"/>
              </a:rPr>
              <a:t> και </a:t>
            </a:r>
            <a:r>
              <a:rPr lang="el-GR" b="1" i="0" dirty="0" err="1">
                <a:solidFill>
                  <a:srgbClr val="3D3D3D"/>
                </a:solidFill>
                <a:effectLst/>
                <a:latin typeface="Roboto" panose="02000000000000000000" pitchFamily="2" charset="0"/>
              </a:rPr>
              <a:t>εκφράζεται</a:t>
            </a:r>
            <a:r>
              <a:rPr lang="el-GR" b="1" i="0" dirty="0">
                <a:solidFill>
                  <a:srgbClr val="3D3D3D"/>
                </a:solidFill>
                <a:effectLst/>
                <a:latin typeface="Roboto" panose="02000000000000000000" pitchFamily="2" charset="0"/>
              </a:rPr>
              <a:t> ως </a:t>
            </a:r>
            <a:r>
              <a:rPr lang="el-GR" b="1" i="0" dirty="0" err="1">
                <a:solidFill>
                  <a:srgbClr val="3D3D3D"/>
                </a:solidFill>
                <a:effectLst/>
                <a:latin typeface="Roboto" panose="02000000000000000000" pitchFamily="2" charset="0"/>
              </a:rPr>
              <a:t>δεκαδικός</a:t>
            </a:r>
            <a:r>
              <a:rPr lang="el-GR" b="1" i="0" dirty="0">
                <a:solidFill>
                  <a:srgbClr val="3D3D3D"/>
                </a:solidFill>
                <a:effectLst/>
                <a:latin typeface="Roboto" panose="02000000000000000000" pitchFamily="2" charset="0"/>
              </a:rPr>
              <a:t> με </a:t>
            </a:r>
            <a:r>
              <a:rPr lang="el-GR" b="1" i="0" dirty="0" err="1">
                <a:solidFill>
                  <a:srgbClr val="3D3D3D"/>
                </a:solidFill>
                <a:effectLst/>
                <a:latin typeface="Roboto" panose="02000000000000000000" pitchFamily="2" charset="0"/>
              </a:rPr>
              <a:t>προσέγγιση</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δεκάτου</a:t>
            </a:r>
            <a:r>
              <a:rPr lang="el-GR" b="1" i="0" dirty="0">
                <a:solidFill>
                  <a:srgbClr val="3D3D3D"/>
                </a:solidFill>
                <a:effectLst/>
                <a:latin typeface="Roboto" panose="02000000000000000000" pitchFamily="2" charset="0"/>
              </a:rPr>
              <a:t>.</a:t>
            </a:r>
            <a:r>
              <a:rPr lang="en-US" b="1" i="0" dirty="0">
                <a:solidFill>
                  <a:srgbClr val="3D3D3D"/>
                </a:solidFill>
                <a:effectLst/>
                <a:latin typeface="Roboto" panose="02000000000000000000" pitchFamily="2" charset="0"/>
              </a:rPr>
              <a:t> </a:t>
            </a:r>
            <a:r>
              <a:rPr lang="el-GR" b="1" dirty="0">
                <a:solidFill>
                  <a:srgbClr val="3D3D3D"/>
                </a:solidFill>
                <a:latin typeface="Roboto" panose="02000000000000000000" pitchFamily="2" charset="0"/>
              </a:rPr>
              <a:t>Στην περίπτωση απουσίας γραπτής εξέτασης (μαθήματα ομάδας Β), τότε Β.Ε.Ε. είναι ο μέσος όρος των βαθμών των δύο (2) τετραμήνων </a:t>
            </a:r>
            <a:r>
              <a:rPr lang="el-GR" b="1" i="0" dirty="0">
                <a:solidFill>
                  <a:srgbClr val="3D3D3D"/>
                </a:solidFill>
                <a:effectLst/>
                <a:latin typeface="Roboto" panose="02000000000000000000" pitchFamily="2" charset="0"/>
              </a:rPr>
              <a:t>και </a:t>
            </a:r>
            <a:r>
              <a:rPr lang="el-GR" b="1" i="0" dirty="0" err="1">
                <a:solidFill>
                  <a:srgbClr val="3D3D3D"/>
                </a:solidFill>
                <a:effectLst/>
                <a:latin typeface="Roboto" panose="02000000000000000000" pitchFamily="2" charset="0"/>
              </a:rPr>
              <a:t>εκφράζεται</a:t>
            </a:r>
            <a:r>
              <a:rPr lang="el-GR" b="1" i="0" dirty="0">
                <a:solidFill>
                  <a:srgbClr val="3D3D3D"/>
                </a:solidFill>
                <a:effectLst/>
                <a:latin typeface="Roboto" panose="02000000000000000000" pitchFamily="2" charset="0"/>
              </a:rPr>
              <a:t> ως </a:t>
            </a:r>
            <a:r>
              <a:rPr lang="el-GR" b="1" i="0" dirty="0" err="1">
                <a:solidFill>
                  <a:srgbClr val="3D3D3D"/>
                </a:solidFill>
                <a:effectLst/>
                <a:latin typeface="Roboto" panose="02000000000000000000" pitchFamily="2" charset="0"/>
              </a:rPr>
              <a:t>δεκαδικός</a:t>
            </a:r>
            <a:r>
              <a:rPr lang="el-GR" b="1" i="0" dirty="0">
                <a:solidFill>
                  <a:srgbClr val="3D3D3D"/>
                </a:solidFill>
                <a:effectLst/>
                <a:latin typeface="Roboto" panose="02000000000000000000" pitchFamily="2" charset="0"/>
              </a:rPr>
              <a:t> με </a:t>
            </a:r>
            <a:r>
              <a:rPr lang="el-GR" b="1" i="0" dirty="0" err="1">
                <a:solidFill>
                  <a:srgbClr val="3D3D3D"/>
                </a:solidFill>
                <a:effectLst/>
                <a:latin typeface="Roboto" panose="02000000000000000000" pitchFamily="2" charset="0"/>
              </a:rPr>
              <a:t>προσέγγιση</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δεκάτου</a:t>
            </a:r>
            <a:r>
              <a:rPr lang="el-GR" b="1" i="0" dirty="0">
                <a:solidFill>
                  <a:srgbClr val="3D3D3D"/>
                </a:solidFill>
                <a:effectLst/>
                <a:latin typeface="Roboto" panose="02000000000000000000" pitchFamily="2" charset="0"/>
              </a:rPr>
              <a:t>.</a:t>
            </a:r>
            <a:r>
              <a:rPr lang="en-US" b="1" i="0" dirty="0">
                <a:solidFill>
                  <a:srgbClr val="3D3D3D"/>
                </a:solidFill>
                <a:effectLst/>
                <a:latin typeface="Roboto" panose="02000000000000000000" pitchFamily="2" charset="0"/>
              </a:rPr>
              <a:t> </a:t>
            </a:r>
            <a:endParaRPr lang="el-GR" b="1" i="0" dirty="0">
              <a:solidFill>
                <a:srgbClr val="3D3D3D"/>
              </a:solidFill>
              <a:effectLst/>
              <a:latin typeface="Roboto" panose="02000000000000000000" pitchFamily="2" charset="0"/>
            </a:endParaRPr>
          </a:p>
          <a:p>
            <a:pPr marL="0" indent="0" algn="just" fontAlgn="base">
              <a:lnSpc>
                <a:spcPct val="150000"/>
              </a:lnSpc>
              <a:buNone/>
            </a:pPr>
            <a:r>
              <a:rPr lang="el-GR" b="1" i="0" dirty="0">
                <a:solidFill>
                  <a:srgbClr val="3D3D3D"/>
                </a:solidFill>
                <a:effectLst/>
                <a:latin typeface="Roboto" panose="02000000000000000000" pitchFamily="2" charset="0"/>
              </a:rPr>
              <a:t>Ο </a:t>
            </a:r>
            <a:r>
              <a:rPr lang="el-GR" b="1" i="0" dirty="0" err="1">
                <a:solidFill>
                  <a:srgbClr val="3D3D3D"/>
                </a:solidFill>
                <a:effectLst/>
                <a:latin typeface="Roboto" panose="02000000000000000000" pitchFamily="2" charset="0"/>
              </a:rPr>
              <a:t>βαθμός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ετήσιας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επίδοσης</a:t>
            </a:r>
            <a:r>
              <a:rPr lang="el-GR" b="1" i="0" dirty="0">
                <a:solidFill>
                  <a:srgbClr val="3D3D3D"/>
                </a:solidFill>
                <a:effectLst/>
                <a:latin typeface="Roboto" panose="02000000000000000000" pitchFamily="2" charset="0"/>
              </a:rPr>
              <a:t> στα </a:t>
            </a:r>
            <a:r>
              <a:rPr lang="el-GR" b="1" i="0" dirty="0" err="1">
                <a:solidFill>
                  <a:srgbClr val="3D3D3D"/>
                </a:solidFill>
                <a:effectLst/>
                <a:latin typeface="Roboto" panose="02000000000000000000" pitchFamily="2" charset="0"/>
              </a:rPr>
              <a:t>μαθήματα</a:t>
            </a:r>
            <a:r>
              <a:rPr lang="el-GR" b="1" i="0" dirty="0">
                <a:solidFill>
                  <a:srgbClr val="3D3D3D"/>
                </a:solidFill>
                <a:effectLst/>
                <a:latin typeface="Roboto" panose="02000000000000000000" pitchFamily="2" charset="0"/>
              </a:rPr>
              <a:t> που </a:t>
            </a:r>
            <a:r>
              <a:rPr lang="el-GR" b="1" i="0" dirty="0" err="1">
                <a:solidFill>
                  <a:srgbClr val="3D3D3D"/>
                </a:solidFill>
                <a:effectLst/>
                <a:latin typeface="Roboto" panose="02000000000000000000" pitchFamily="2" charset="0"/>
              </a:rPr>
              <a:t>αποτελούν</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κλάδους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είναι</a:t>
            </a:r>
            <a:r>
              <a:rPr lang="el-GR" b="1" i="0" dirty="0">
                <a:solidFill>
                  <a:srgbClr val="3D3D3D"/>
                </a:solidFill>
                <a:effectLst/>
                <a:latin typeface="Roboto" panose="02000000000000000000" pitchFamily="2" charset="0"/>
              </a:rPr>
              <a:t> ο </a:t>
            </a:r>
            <a:r>
              <a:rPr lang="el-GR" b="1" i="0" dirty="0" err="1">
                <a:solidFill>
                  <a:srgbClr val="3D3D3D"/>
                </a:solidFill>
                <a:effectLst/>
                <a:latin typeface="Roboto" panose="02000000000000000000" pitchFamily="2" charset="0"/>
              </a:rPr>
              <a:t>μέσος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όρος</a:t>
            </a:r>
            <a:r>
              <a:rPr lang="el-GR" b="1" i="0" dirty="0">
                <a:solidFill>
                  <a:srgbClr val="3D3D3D"/>
                </a:solidFill>
                <a:effectLst/>
                <a:latin typeface="Roboto" panose="02000000000000000000" pitchFamily="2" charset="0"/>
              </a:rPr>
              <a:t> των </a:t>
            </a:r>
            <a:r>
              <a:rPr lang="el-GR" b="1" i="0" dirty="0" err="1">
                <a:solidFill>
                  <a:srgbClr val="3D3D3D"/>
                </a:solidFill>
                <a:effectLst/>
                <a:latin typeface="Roboto" panose="02000000000000000000" pitchFamily="2" charset="0"/>
              </a:rPr>
              <a:t>βαθμών</a:t>
            </a:r>
            <a:r>
              <a:rPr lang="el-GR" b="1" i="0" dirty="0">
                <a:solidFill>
                  <a:srgbClr val="3D3D3D"/>
                </a:solidFill>
                <a:effectLst/>
                <a:latin typeface="Roboto" panose="02000000000000000000" pitchFamily="2" charset="0"/>
              </a:rPr>
              <a:t> ετήσιας επίδοσης των </a:t>
            </a:r>
            <a:r>
              <a:rPr lang="el-GR" b="1" i="0" dirty="0" err="1">
                <a:solidFill>
                  <a:srgbClr val="3D3D3D"/>
                </a:solidFill>
                <a:effectLst/>
                <a:latin typeface="Roboto" panose="02000000000000000000" pitchFamily="2" charset="0"/>
              </a:rPr>
              <a:t>μαθημάτων-κλάδων</a:t>
            </a:r>
            <a:r>
              <a:rPr lang="el-GR" b="1" i="0" dirty="0">
                <a:solidFill>
                  <a:srgbClr val="3D3D3D"/>
                </a:solidFill>
                <a:effectLst/>
                <a:latin typeface="Roboto" panose="02000000000000000000" pitchFamily="2" charset="0"/>
              </a:rPr>
              <a:t> και </a:t>
            </a:r>
            <a:r>
              <a:rPr lang="el-GR" b="1" i="0" dirty="0" err="1">
                <a:solidFill>
                  <a:srgbClr val="3D3D3D"/>
                </a:solidFill>
                <a:effectLst/>
                <a:latin typeface="Roboto" panose="02000000000000000000" pitchFamily="2" charset="0"/>
              </a:rPr>
              <a:t>γράφεται</a:t>
            </a:r>
            <a:r>
              <a:rPr lang="el-GR" b="1" i="0" dirty="0">
                <a:solidFill>
                  <a:srgbClr val="3D3D3D"/>
                </a:solidFill>
                <a:effectLst/>
                <a:latin typeface="Roboto" panose="02000000000000000000" pitchFamily="2" charset="0"/>
              </a:rPr>
              <a:t> ως </a:t>
            </a:r>
            <a:r>
              <a:rPr lang="el-GR" b="1" i="0" dirty="0" err="1">
                <a:solidFill>
                  <a:srgbClr val="3D3D3D"/>
                </a:solidFill>
                <a:effectLst/>
                <a:latin typeface="Roboto" panose="02000000000000000000" pitchFamily="2" charset="0"/>
              </a:rPr>
              <a:t>δεκαδικός</a:t>
            </a:r>
            <a:r>
              <a:rPr lang="el-GR" b="1" i="0" dirty="0">
                <a:solidFill>
                  <a:srgbClr val="3D3D3D"/>
                </a:solidFill>
                <a:effectLst/>
                <a:latin typeface="Roboto" panose="02000000000000000000" pitchFamily="2" charset="0"/>
              </a:rPr>
              <a:t> με </a:t>
            </a:r>
            <a:r>
              <a:rPr lang="el-GR" b="1" i="0" dirty="0" err="1">
                <a:solidFill>
                  <a:srgbClr val="3D3D3D"/>
                </a:solidFill>
                <a:effectLst/>
                <a:latin typeface="Roboto" panose="02000000000000000000" pitchFamily="2" charset="0"/>
              </a:rPr>
              <a:t>προσέγγιση</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δεκάτου</a:t>
            </a:r>
            <a:r>
              <a:rPr lang="el-GR" b="1" i="0" dirty="0">
                <a:solidFill>
                  <a:srgbClr val="3D3D3D"/>
                </a:solidFill>
                <a:effectLst/>
                <a:latin typeface="Roboto" panose="02000000000000000000" pitchFamily="2" charset="0"/>
              </a:rPr>
              <a:t>.</a:t>
            </a:r>
          </a:p>
          <a:p>
            <a:pPr marL="0" indent="0" algn="ctr">
              <a:lnSpc>
                <a:spcPct val="150000"/>
              </a:lnSpc>
              <a:buNone/>
            </a:pPr>
            <a:endParaRPr lang="el-GR" b="1" dirty="0"/>
          </a:p>
        </p:txBody>
      </p:sp>
      <p:sp>
        <p:nvSpPr>
          <p:cNvPr id="4" name="Τίτλος 1">
            <a:extLst>
              <a:ext uri="{FF2B5EF4-FFF2-40B4-BE49-F238E27FC236}">
                <a16:creationId xmlns:a16="http://schemas.microsoft.com/office/drawing/2014/main" id="{DEDFA7E8-6F9F-62E5-12C6-BF6C700D647A}"/>
              </a:ext>
            </a:extLst>
          </p:cNvPr>
          <p:cNvSpPr>
            <a:spLocks noGrp="1"/>
          </p:cNvSpPr>
          <p:nvPr>
            <p:ph type="title"/>
          </p:nvPr>
        </p:nvSpPr>
        <p:spPr>
          <a:xfrm>
            <a:off x="677334" y="0"/>
            <a:ext cx="11035717" cy="1473844"/>
          </a:xfrm>
        </p:spPr>
        <p:txBody>
          <a:bodyPr>
            <a:normAutofit fontScale="90000"/>
          </a:bodyPr>
          <a:lstStyle/>
          <a:p>
            <a:pPr algn="ctr"/>
            <a:r>
              <a:rPr lang="el-GR" sz="4000" b="1" dirty="0">
                <a:solidFill>
                  <a:schemeClr val="tx1"/>
                </a:solidFill>
              </a:rPr>
              <a:t>Προαγωγή – Απόλυση Μαθητών Γενικού Λυκείου</a:t>
            </a:r>
            <a:br>
              <a:rPr lang="el-GR" sz="4000" b="1" dirty="0">
                <a:solidFill>
                  <a:schemeClr val="tx1"/>
                </a:solidFill>
              </a:rPr>
            </a:br>
            <a:r>
              <a:rPr lang="el-GR" sz="3100" b="1" dirty="0">
                <a:solidFill>
                  <a:schemeClr val="tx1"/>
                </a:solidFill>
              </a:rPr>
              <a:t>εξαγωγή γενικού μέσου όρου</a:t>
            </a:r>
            <a:br>
              <a:rPr lang="el-GR" sz="3100" b="1" dirty="0">
                <a:solidFill>
                  <a:schemeClr val="tx1"/>
                </a:solidFill>
              </a:rPr>
            </a:br>
            <a:r>
              <a:rPr lang="el-GR" sz="3100" b="1" dirty="0">
                <a:solidFill>
                  <a:schemeClr val="tx1"/>
                </a:solidFill>
              </a:rPr>
              <a:t>Γ.Μ.Ο.</a:t>
            </a:r>
            <a:endParaRPr lang="el-GR" dirty="0"/>
          </a:p>
        </p:txBody>
      </p:sp>
    </p:spTree>
    <p:extLst>
      <p:ext uri="{BB962C8B-B14F-4D97-AF65-F5344CB8AC3E}">
        <p14:creationId xmlns:p14="http://schemas.microsoft.com/office/powerpoint/2010/main" val="122434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C91AC9-36DA-9571-F728-7D6D78938703}"/>
              </a:ext>
            </a:extLst>
          </p:cNvPr>
          <p:cNvSpPr>
            <a:spLocks noGrp="1"/>
          </p:cNvSpPr>
          <p:nvPr>
            <p:ph type="title"/>
          </p:nvPr>
        </p:nvSpPr>
        <p:spPr>
          <a:xfrm>
            <a:off x="677334" y="0"/>
            <a:ext cx="10816327" cy="660400"/>
          </a:xfrm>
        </p:spPr>
        <p:txBody>
          <a:bodyPr>
            <a:normAutofit fontScale="90000"/>
          </a:bodyPr>
          <a:lstStyle/>
          <a:p>
            <a:pPr algn="ctr"/>
            <a:r>
              <a:rPr lang="el-GR" sz="3600" b="1" dirty="0">
                <a:solidFill>
                  <a:schemeClr val="tx1"/>
                </a:solidFill>
              </a:rPr>
              <a:t>Απόρριψη Μαθητών Γενικού Λυκείου</a:t>
            </a:r>
            <a:br>
              <a:rPr lang="el-GR" sz="3600" b="1" dirty="0">
                <a:solidFill>
                  <a:schemeClr val="tx1"/>
                </a:solidFill>
              </a:rPr>
            </a:br>
            <a:endParaRPr lang="el-GR" dirty="0"/>
          </a:p>
        </p:txBody>
      </p:sp>
      <p:sp>
        <p:nvSpPr>
          <p:cNvPr id="3" name="Θέση περιεχομένου 2">
            <a:extLst>
              <a:ext uri="{FF2B5EF4-FFF2-40B4-BE49-F238E27FC236}">
                <a16:creationId xmlns:a16="http://schemas.microsoft.com/office/drawing/2014/main" id="{5369C793-87D1-AF69-0014-B235B5BE8698}"/>
              </a:ext>
            </a:extLst>
          </p:cNvPr>
          <p:cNvSpPr>
            <a:spLocks noGrp="1"/>
          </p:cNvSpPr>
          <p:nvPr>
            <p:ph idx="1"/>
          </p:nvPr>
        </p:nvSpPr>
        <p:spPr>
          <a:xfrm>
            <a:off x="550011" y="660400"/>
            <a:ext cx="10816327" cy="6029767"/>
          </a:xfrm>
        </p:spPr>
        <p:txBody>
          <a:bodyPr>
            <a:normAutofit fontScale="85000" lnSpcReduction="10000"/>
          </a:bodyPr>
          <a:lstStyle/>
          <a:p>
            <a:pPr algn="just" fontAlgn="base">
              <a:lnSpc>
                <a:spcPct val="120000"/>
              </a:lnSpc>
            </a:pPr>
            <a:r>
              <a:rPr lang="el-GR" i="0" dirty="0">
                <a:solidFill>
                  <a:srgbClr val="3D3D3D"/>
                </a:solidFill>
                <a:effectLst/>
                <a:latin typeface="Roboto" panose="02000000000000000000" pitchFamily="2" charset="0"/>
              </a:rPr>
              <a:t>Οι </a:t>
            </a:r>
            <a:r>
              <a:rPr lang="el-GR" i="0" dirty="0" err="1">
                <a:solidFill>
                  <a:srgbClr val="3D3D3D"/>
                </a:solidFill>
                <a:effectLst/>
                <a:latin typeface="Roboto" panose="02000000000000000000" pitchFamily="2" charset="0"/>
              </a:rPr>
              <a:t>μαθητές</a:t>
            </a:r>
            <a:r>
              <a:rPr lang="el-GR" i="0" dirty="0">
                <a:solidFill>
                  <a:srgbClr val="3D3D3D"/>
                </a:solidFill>
                <a:effectLst/>
                <a:latin typeface="Roboto" panose="02000000000000000000" pitchFamily="2" charset="0"/>
              </a:rPr>
              <a:t> των Α’, Β’ και Γ’ </a:t>
            </a:r>
            <a:r>
              <a:rPr lang="el-GR" i="0" dirty="0" err="1">
                <a:solidFill>
                  <a:srgbClr val="3D3D3D"/>
                </a:solidFill>
                <a:effectLst/>
                <a:latin typeface="Roboto" panose="02000000000000000000" pitchFamily="2" charset="0"/>
              </a:rPr>
              <a:t>τάξεων</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Γενικου</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Λυκείου</a:t>
            </a:r>
            <a:r>
              <a:rPr lang="el-GR" i="0" dirty="0">
                <a:solidFill>
                  <a:srgbClr val="3D3D3D"/>
                </a:solidFill>
                <a:effectLst/>
                <a:latin typeface="Roboto" panose="02000000000000000000" pitchFamily="2" charset="0"/>
              </a:rPr>
              <a:t>, </a:t>
            </a:r>
            <a:r>
              <a:rPr lang="el-GR" b="1" i="0" dirty="0">
                <a:solidFill>
                  <a:srgbClr val="3D3D3D"/>
                </a:solidFill>
                <a:effectLst/>
                <a:latin typeface="Roboto" panose="02000000000000000000" pitchFamily="2" charset="0"/>
              </a:rPr>
              <a:t>που δεν </a:t>
            </a:r>
            <a:r>
              <a:rPr lang="el-GR" b="1" i="0" dirty="0" err="1">
                <a:solidFill>
                  <a:srgbClr val="3D3D3D"/>
                </a:solidFill>
                <a:effectLst/>
                <a:latin typeface="Roboto" panose="02000000000000000000" pitchFamily="2" charset="0"/>
              </a:rPr>
              <a:t>επιτυγχάνουν</a:t>
            </a:r>
            <a:r>
              <a:rPr lang="el-GR" b="1" i="0" dirty="0">
                <a:solidFill>
                  <a:srgbClr val="3D3D3D"/>
                </a:solidFill>
                <a:effectLst/>
                <a:latin typeface="Roboto" panose="02000000000000000000" pitchFamily="2" charset="0"/>
              </a:rPr>
              <a:t> τον Γ.Μ.Ο. (10),</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παραπέμπονται</a:t>
            </a:r>
            <a:r>
              <a:rPr lang="el-GR" i="0" dirty="0">
                <a:solidFill>
                  <a:srgbClr val="3D3D3D"/>
                </a:solidFill>
                <a:effectLst/>
                <a:latin typeface="Roboto" panose="02000000000000000000" pitchFamily="2" charset="0"/>
              </a:rPr>
              <a:t> </a:t>
            </a:r>
            <a:r>
              <a:rPr lang="el-GR" b="1" i="0" dirty="0">
                <a:solidFill>
                  <a:srgbClr val="3D3D3D"/>
                </a:solidFill>
                <a:effectLst/>
                <a:latin typeface="Roboto" panose="02000000000000000000" pitchFamily="2" charset="0"/>
              </a:rPr>
              <a:t>το </a:t>
            </a:r>
            <a:r>
              <a:rPr lang="el-GR" b="1" i="0" dirty="0" err="1">
                <a:solidFill>
                  <a:srgbClr val="3D3D3D"/>
                </a:solidFill>
                <a:effectLst/>
                <a:latin typeface="Roboto" panose="02000000000000000000" pitchFamily="2" charset="0"/>
              </a:rPr>
              <a:t>πρώτο</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δεκαήμερο</a:t>
            </a:r>
            <a:r>
              <a:rPr lang="el-GR" b="1" i="0" dirty="0">
                <a:solidFill>
                  <a:srgbClr val="3D3D3D"/>
                </a:solidFill>
                <a:effectLst/>
                <a:latin typeface="Roboto" panose="02000000000000000000" pitchFamily="2" charset="0"/>
              </a:rPr>
              <a:t> του </a:t>
            </a:r>
            <a:r>
              <a:rPr lang="el-GR" b="1" i="0" dirty="0" err="1">
                <a:solidFill>
                  <a:srgbClr val="3D3D3D"/>
                </a:solidFill>
                <a:effectLst/>
                <a:latin typeface="Roboto" panose="02000000000000000000" pitchFamily="2" charset="0"/>
              </a:rPr>
              <a:t>Σεπτεμβρίου</a:t>
            </a:r>
            <a:r>
              <a:rPr lang="el-GR" b="1" i="0" dirty="0">
                <a:solidFill>
                  <a:srgbClr val="3D3D3D"/>
                </a:solidFill>
                <a:effectLst/>
                <a:latin typeface="Roboto" panose="02000000000000000000" pitchFamily="2" charset="0"/>
              </a:rPr>
              <a:t>, </a:t>
            </a:r>
            <a:r>
              <a:rPr lang="el-GR" i="0" dirty="0">
                <a:solidFill>
                  <a:srgbClr val="3D3D3D"/>
                </a:solidFill>
                <a:effectLst/>
                <a:latin typeface="Roboto" panose="02000000000000000000" pitchFamily="2" charset="0"/>
              </a:rPr>
              <a:t>πριν την </a:t>
            </a:r>
            <a:r>
              <a:rPr lang="el-GR" i="0" dirty="0" err="1">
                <a:solidFill>
                  <a:srgbClr val="3D3D3D"/>
                </a:solidFill>
                <a:effectLst/>
                <a:latin typeface="Roboto" panose="02000000000000000000" pitchFamily="2" charset="0"/>
              </a:rPr>
              <a:t>έναρξη</a:t>
            </a:r>
            <a:r>
              <a:rPr lang="el-GR" i="0" dirty="0">
                <a:solidFill>
                  <a:srgbClr val="3D3D3D"/>
                </a:solidFill>
                <a:effectLst/>
                <a:latin typeface="Roboto" panose="02000000000000000000" pitchFamily="2" charset="0"/>
              </a:rPr>
              <a:t> των </a:t>
            </a:r>
            <a:r>
              <a:rPr lang="el-GR" i="0" dirty="0" err="1">
                <a:solidFill>
                  <a:srgbClr val="3D3D3D"/>
                </a:solidFill>
                <a:effectLst/>
                <a:latin typeface="Roboto" panose="02000000000000000000" pitchFamily="2" charset="0"/>
              </a:rPr>
              <a:t>μαθημάτων</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επόμενου</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σχολικου</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έτους</a:t>
            </a:r>
            <a:r>
              <a:rPr lang="el-GR" i="0" dirty="0">
                <a:solidFill>
                  <a:srgbClr val="3D3D3D"/>
                </a:solidFill>
                <a:effectLst/>
                <a:latin typeface="Roboto" panose="02000000000000000000" pitchFamily="2" charset="0"/>
              </a:rPr>
              <a:t>, σε </a:t>
            </a:r>
            <a:r>
              <a:rPr lang="el-GR" i="0" dirty="0" err="1">
                <a:solidFill>
                  <a:srgbClr val="3D3D3D"/>
                </a:solidFill>
                <a:effectLst/>
                <a:latin typeface="Roboto" panose="02000000000000000000" pitchFamily="2" charset="0"/>
              </a:rPr>
              <a:t>ειδικη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εξεταστικη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περίοδο</a:t>
            </a:r>
            <a:r>
              <a:rPr lang="el-GR" i="0" dirty="0">
                <a:solidFill>
                  <a:srgbClr val="3D3D3D"/>
                </a:solidFill>
                <a:effectLst/>
                <a:latin typeface="Roboto" panose="02000000000000000000" pitchFamily="2" charset="0"/>
              </a:rPr>
              <a:t>, για να </a:t>
            </a:r>
            <a:r>
              <a:rPr lang="el-GR" i="0" dirty="0" err="1">
                <a:solidFill>
                  <a:srgbClr val="3D3D3D"/>
                </a:solidFill>
                <a:effectLst/>
                <a:latin typeface="Roboto" panose="02000000000000000000" pitchFamily="2" charset="0"/>
              </a:rPr>
              <a:t>εξεταστούν</a:t>
            </a:r>
            <a:r>
              <a:rPr lang="el-GR" i="0" dirty="0">
                <a:solidFill>
                  <a:srgbClr val="3D3D3D"/>
                </a:solidFill>
                <a:effectLst/>
                <a:latin typeface="Roboto" panose="02000000000000000000" pitchFamily="2" charset="0"/>
              </a:rPr>
              <a:t> στα </a:t>
            </a:r>
            <a:r>
              <a:rPr lang="el-GR" i="0" dirty="0" err="1">
                <a:solidFill>
                  <a:srgbClr val="3D3D3D"/>
                </a:solidFill>
                <a:effectLst/>
                <a:latin typeface="Roboto" panose="02000000000000000000" pitchFamily="2" charset="0"/>
              </a:rPr>
              <a:t>μαθήματα</a:t>
            </a:r>
            <a:r>
              <a:rPr lang="el-GR" i="0" dirty="0">
                <a:solidFill>
                  <a:srgbClr val="3D3D3D"/>
                </a:solidFill>
                <a:effectLst/>
                <a:latin typeface="Roboto" panose="02000000000000000000" pitchFamily="2" charset="0"/>
              </a:rPr>
              <a:t> στα </a:t>
            </a:r>
            <a:r>
              <a:rPr lang="el-GR" i="0" dirty="0" err="1">
                <a:solidFill>
                  <a:srgbClr val="3D3D3D"/>
                </a:solidFill>
                <a:effectLst/>
                <a:latin typeface="Roboto" panose="02000000000000000000" pitchFamily="2" charset="0"/>
              </a:rPr>
              <a:t>οποία</a:t>
            </a:r>
            <a:r>
              <a:rPr lang="el-GR" i="0" dirty="0">
                <a:solidFill>
                  <a:srgbClr val="3D3D3D"/>
                </a:solidFill>
                <a:effectLst/>
                <a:latin typeface="Roboto" panose="02000000000000000000" pitchFamily="2" charset="0"/>
              </a:rPr>
              <a:t> ο </a:t>
            </a:r>
            <a:r>
              <a:rPr lang="el-GR" i="0" dirty="0" err="1">
                <a:solidFill>
                  <a:srgbClr val="3D3D3D"/>
                </a:solidFill>
                <a:effectLst/>
                <a:latin typeface="Roboto" panose="02000000000000000000" pitchFamily="2" charset="0"/>
              </a:rPr>
              <a:t>βαθμός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ετήσιας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επίδοσης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είναι</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μικρότερος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απο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δέκα</a:t>
            </a:r>
            <a:r>
              <a:rPr lang="el-GR" i="0" dirty="0">
                <a:solidFill>
                  <a:srgbClr val="3D3D3D"/>
                </a:solidFill>
                <a:effectLst/>
                <a:latin typeface="Roboto" panose="02000000000000000000" pitchFamily="2" charset="0"/>
              </a:rPr>
              <a:t> (10). </a:t>
            </a:r>
            <a:r>
              <a:rPr lang="el-GR" b="1" i="0" dirty="0">
                <a:solidFill>
                  <a:srgbClr val="3D3D3D"/>
                </a:solidFill>
                <a:effectLst/>
                <a:latin typeface="Roboto" panose="02000000000000000000" pitchFamily="2" charset="0"/>
              </a:rPr>
              <a:t>Για τα </a:t>
            </a:r>
            <a:r>
              <a:rPr lang="el-GR" b="1" i="0" dirty="0" err="1">
                <a:solidFill>
                  <a:srgbClr val="3D3D3D"/>
                </a:solidFill>
                <a:effectLst/>
                <a:latin typeface="Roboto" panose="02000000000000000000" pitchFamily="2" charset="0"/>
              </a:rPr>
              <a:t>μαθήματα</a:t>
            </a:r>
            <a:r>
              <a:rPr lang="el-GR" b="1" i="0" dirty="0">
                <a:solidFill>
                  <a:srgbClr val="3D3D3D"/>
                </a:solidFill>
                <a:effectLst/>
                <a:latin typeface="Roboto" panose="02000000000000000000" pitchFamily="2" charset="0"/>
              </a:rPr>
              <a:t> της </a:t>
            </a:r>
            <a:r>
              <a:rPr lang="el-GR" b="1" i="0" u="sng" dirty="0" err="1">
                <a:solidFill>
                  <a:srgbClr val="3D3D3D"/>
                </a:solidFill>
                <a:effectLst/>
                <a:latin typeface="Roboto" panose="02000000000000000000" pitchFamily="2" charset="0"/>
              </a:rPr>
              <a:t>Ομάδας</a:t>
            </a:r>
            <a:r>
              <a:rPr lang="el-GR" b="1" i="0" u="sng" dirty="0">
                <a:solidFill>
                  <a:srgbClr val="3D3D3D"/>
                </a:solidFill>
                <a:effectLst/>
                <a:latin typeface="Roboto" panose="02000000000000000000" pitchFamily="2" charset="0"/>
              </a:rPr>
              <a:t> Α</a:t>
            </a:r>
            <a:r>
              <a:rPr lang="el-GR" b="1" i="0" dirty="0">
                <a:solidFill>
                  <a:srgbClr val="3D3D3D"/>
                </a:solidFill>
                <a:effectLst/>
                <a:latin typeface="Roboto" panose="02000000000000000000" pitchFamily="2" charset="0"/>
              </a:rPr>
              <a:t>, οι </a:t>
            </a:r>
            <a:r>
              <a:rPr lang="el-GR" b="1" i="0" dirty="0" err="1">
                <a:solidFill>
                  <a:srgbClr val="3D3D3D"/>
                </a:solidFill>
                <a:effectLst/>
                <a:latin typeface="Roboto" panose="02000000000000000000" pitchFamily="2" charset="0"/>
              </a:rPr>
              <a:t>εξετάσεις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είναι</a:t>
            </a:r>
            <a:r>
              <a:rPr lang="el-GR" b="1" i="0" dirty="0">
                <a:solidFill>
                  <a:srgbClr val="3D3D3D"/>
                </a:solidFill>
                <a:effectLst/>
                <a:latin typeface="Roboto" panose="02000000000000000000" pitchFamily="2" charset="0"/>
              </a:rPr>
              <a:t> </a:t>
            </a:r>
            <a:r>
              <a:rPr lang="el-GR" b="1" i="0" u="sng" dirty="0" err="1">
                <a:solidFill>
                  <a:srgbClr val="3D3D3D"/>
                </a:solidFill>
                <a:effectLst/>
                <a:latin typeface="Roboto" panose="02000000000000000000" pitchFamily="2" charset="0"/>
              </a:rPr>
              <a:t>γραπτές</a:t>
            </a:r>
            <a:r>
              <a:rPr lang="el-GR" b="1" i="0" dirty="0">
                <a:solidFill>
                  <a:srgbClr val="3D3D3D"/>
                </a:solidFill>
                <a:effectLst/>
                <a:latin typeface="Roboto" panose="02000000000000000000" pitchFamily="2" charset="0"/>
              </a:rPr>
              <a:t>. </a:t>
            </a:r>
            <a:r>
              <a:rPr lang="el-GR" i="0" dirty="0">
                <a:solidFill>
                  <a:srgbClr val="3D3D3D"/>
                </a:solidFill>
                <a:effectLst/>
                <a:latin typeface="Roboto" panose="02000000000000000000" pitchFamily="2" charset="0"/>
              </a:rPr>
              <a:t>Ο </a:t>
            </a:r>
            <a:r>
              <a:rPr lang="el-GR" i="0" dirty="0" err="1">
                <a:solidFill>
                  <a:srgbClr val="3D3D3D"/>
                </a:solidFill>
                <a:effectLst/>
                <a:latin typeface="Roboto" panose="02000000000000000000" pitchFamily="2" charset="0"/>
              </a:rPr>
              <a:t>βαθμός</a:t>
            </a:r>
            <a:r>
              <a:rPr lang="el-GR" i="0" dirty="0">
                <a:solidFill>
                  <a:srgbClr val="3D3D3D"/>
                </a:solidFill>
                <a:effectLst/>
                <a:latin typeface="Roboto" panose="02000000000000000000" pitchFamily="2" charset="0"/>
              </a:rPr>
              <a:t> της </a:t>
            </a:r>
            <a:r>
              <a:rPr lang="el-GR" i="0" dirty="0" err="1">
                <a:solidFill>
                  <a:srgbClr val="3D3D3D"/>
                </a:solidFill>
                <a:effectLst/>
                <a:latin typeface="Roboto" panose="02000000000000000000" pitchFamily="2" charset="0"/>
              </a:rPr>
              <a:t>εξέτασης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αυτής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είναι</a:t>
            </a:r>
            <a:r>
              <a:rPr lang="el-GR" i="0" dirty="0">
                <a:solidFill>
                  <a:srgbClr val="3D3D3D"/>
                </a:solidFill>
                <a:effectLst/>
                <a:latin typeface="Roboto" panose="02000000000000000000" pitchFamily="2" charset="0"/>
              </a:rPr>
              <a:t> ο </a:t>
            </a:r>
            <a:r>
              <a:rPr lang="el-GR" i="0" dirty="0" err="1">
                <a:solidFill>
                  <a:srgbClr val="3D3D3D"/>
                </a:solidFill>
                <a:effectLst/>
                <a:latin typeface="Roboto" panose="02000000000000000000" pitchFamily="2" charset="0"/>
              </a:rPr>
              <a:t>ετήσιος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βαθμός</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μαθητη</a:t>
            </a:r>
            <a:r>
              <a:rPr lang="el-GR" i="0" dirty="0">
                <a:solidFill>
                  <a:srgbClr val="3D3D3D"/>
                </a:solidFill>
                <a:effectLst/>
                <a:latin typeface="Roboto" panose="02000000000000000000" pitchFamily="2" charset="0"/>
              </a:rPr>
              <a:t>́ στο </a:t>
            </a:r>
            <a:r>
              <a:rPr lang="el-GR" i="0" dirty="0" err="1">
                <a:solidFill>
                  <a:srgbClr val="3D3D3D"/>
                </a:solidFill>
                <a:effectLst/>
                <a:latin typeface="Roboto" panose="02000000000000000000" pitchFamily="2" charset="0"/>
              </a:rPr>
              <a:t>εξεταζόμενο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μάθημα</a:t>
            </a:r>
            <a:r>
              <a:rPr lang="el-GR" b="1" i="0" dirty="0">
                <a:solidFill>
                  <a:srgbClr val="3D3D3D"/>
                </a:solidFill>
                <a:effectLst/>
                <a:latin typeface="Roboto" panose="02000000000000000000" pitchFamily="2" charset="0"/>
              </a:rPr>
              <a:t>. Για τα </a:t>
            </a:r>
            <a:r>
              <a:rPr lang="el-GR" b="1" i="0" dirty="0" err="1">
                <a:solidFill>
                  <a:srgbClr val="3D3D3D"/>
                </a:solidFill>
                <a:effectLst/>
                <a:latin typeface="Roboto" panose="02000000000000000000" pitchFamily="2" charset="0"/>
              </a:rPr>
              <a:t>μαθήματα</a:t>
            </a:r>
            <a:r>
              <a:rPr lang="el-GR" b="1" i="0" dirty="0">
                <a:solidFill>
                  <a:srgbClr val="3D3D3D"/>
                </a:solidFill>
                <a:effectLst/>
                <a:latin typeface="Roboto" panose="02000000000000000000" pitchFamily="2" charset="0"/>
              </a:rPr>
              <a:t> της </a:t>
            </a:r>
            <a:r>
              <a:rPr lang="el-GR" b="1" i="0" u="sng" dirty="0" err="1">
                <a:solidFill>
                  <a:srgbClr val="3D3D3D"/>
                </a:solidFill>
                <a:effectLst/>
                <a:latin typeface="Roboto" panose="02000000000000000000" pitchFamily="2" charset="0"/>
              </a:rPr>
              <a:t>Ομάδας</a:t>
            </a:r>
            <a:r>
              <a:rPr lang="el-GR" b="1" i="0" u="sng" dirty="0">
                <a:solidFill>
                  <a:srgbClr val="3D3D3D"/>
                </a:solidFill>
                <a:effectLst/>
                <a:latin typeface="Roboto" panose="02000000000000000000" pitchFamily="2" charset="0"/>
              </a:rPr>
              <a:t> Β</a:t>
            </a:r>
            <a:r>
              <a:rPr lang="el-GR" b="1" i="0" dirty="0">
                <a:solidFill>
                  <a:srgbClr val="3D3D3D"/>
                </a:solidFill>
                <a:effectLst/>
                <a:latin typeface="Roboto" panose="02000000000000000000" pitchFamily="2" charset="0"/>
              </a:rPr>
              <a:t>, οι </a:t>
            </a:r>
            <a:r>
              <a:rPr lang="el-GR" b="1" i="0" dirty="0" err="1">
                <a:solidFill>
                  <a:srgbClr val="3D3D3D"/>
                </a:solidFill>
                <a:effectLst/>
                <a:latin typeface="Roboto" panose="02000000000000000000" pitchFamily="2" charset="0"/>
              </a:rPr>
              <a:t>εξετάσεις</a:t>
            </a:r>
            <a:r>
              <a:rPr lang="el-GR" b="1" i="0" dirty="0">
                <a:solidFill>
                  <a:srgbClr val="3D3D3D"/>
                </a:solidFill>
                <a:effectLst/>
                <a:latin typeface="Roboto" panose="02000000000000000000" pitchFamily="2" charset="0"/>
              </a:rPr>
              <a:t> </a:t>
            </a:r>
            <a:r>
              <a:rPr lang="el-GR" b="1" i="0" dirty="0" err="1">
                <a:solidFill>
                  <a:srgbClr val="3D3D3D"/>
                </a:solidFill>
                <a:effectLst/>
                <a:latin typeface="Roboto" panose="02000000000000000000" pitchFamily="2" charset="0"/>
              </a:rPr>
              <a:t>είναι</a:t>
            </a:r>
            <a:r>
              <a:rPr lang="el-GR" b="1" i="0" dirty="0">
                <a:solidFill>
                  <a:srgbClr val="3D3D3D"/>
                </a:solidFill>
                <a:effectLst/>
                <a:latin typeface="Roboto" panose="02000000000000000000" pitchFamily="2" charset="0"/>
              </a:rPr>
              <a:t> </a:t>
            </a:r>
            <a:r>
              <a:rPr lang="el-GR" b="1" i="0" u="sng" dirty="0" err="1">
                <a:solidFill>
                  <a:srgbClr val="3D3D3D"/>
                </a:solidFill>
                <a:effectLst/>
                <a:latin typeface="Roboto" panose="02000000000000000000" pitchFamily="2" charset="0"/>
              </a:rPr>
              <a:t>προφορικές</a:t>
            </a:r>
            <a:r>
              <a:rPr lang="el-GR" b="1" i="0" dirty="0">
                <a:solidFill>
                  <a:srgbClr val="3D3D3D"/>
                </a:solidFill>
                <a:effectLst/>
                <a:latin typeface="Roboto" panose="02000000000000000000" pitchFamily="2" charset="0"/>
              </a:rPr>
              <a:t>.</a:t>
            </a:r>
          </a:p>
          <a:p>
            <a:pPr algn="just" fontAlgn="base">
              <a:lnSpc>
                <a:spcPct val="120000"/>
              </a:lnSpc>
            </a:pPr>
            <a:r>
              <a:rPr lang="el-GR" i="0" dirty="0">
                <a:solidFill>
                  <a:srgbClr val="3D3D3D"/>
                </a:solidFill>
                <a:effectLst/>
                <a:latin typeface="Roboto" panose="02000000000000000000" pitchFamily="2" charset="0"/>
              </a:rPr>
              <a:t>Η </a:t>
            </a:r>
            <a:r>
              <a:rPr lang="el-GR" i="0" dirty="0" err="1">
                <a:solidFill>
                  <a:srgbClr val="3D3D3D"/>
                </a:solidFill>
                <a:effectLst/>
                <a:latin typeface="Roboto" panose="02000000000000000000" pitchFamily="2" charset="0"/>
              </a:rPr>
              <a:t>προφορικη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εξέταση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διενεργείται</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απο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τριμελη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επιτροπη</a:t>
            </a:r>
            <a:r>
              <a:rPr lang="el-GR" i="0" dirty="0">
                <a:solidFill>
                  <a:srgbClr val="3D3D3D"/>
                </a:solidFill>
                <a:effectLst/>
                <a:latin typeface="Roboto" panose="02000000000000000000" pitchFamily="2" charset="0"/>
              </a:rPr>
              <a:t>́, η </a:t>
            </a:r>
            <a:r>
              <a:rPr lang="el-GR" i="0" dirty="0" err="1">
                <a:solidFill>
                  <a:srgbClr val="3D3D3D"/>
                </a:solidFill>
                <a:effectLst/>
                <a:latin typeface="Roboto" panose="02000000000000000000" pitchFamily="2" charset="0"/>
              </a:rPr>
              <a:t>οποία</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συγκροτείται</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απο</a:t>
            </a:r>
            <a:r>
              <a:rPr lang="el-GR" i="0" dirty="0">
                <a:solidFill>
                  <a:srgbClr val="3D3D3D"/>
                </a:solidFill>
                <a:effectLst/>
                <a:latin typeface="Roboto" panose="02000000000000000000" pitchFamily="2" charset="0"/>
              </a:rPr>
              <a:t>́ τον </a:t>
            </a:r>
            <a:r>
              <a:rPr lang="el-GR" i="0" dirty="0" err="1">
                <a:solidFill>
                  <a:srgbClr val="3D3D3D"/>
                </a:solidFill>
                <a:effectLst/>
                <a:latin typeface="Roboto" panose="02000000000000000000" pitchFamily="2" charset="0"/>
              </a:rPr>
              <a:t>Διευθυντη</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σχολείου</a:t>
            </a:r>
            <a:r>
              <a:rPr lang="el-GR" i="0" dirty="0">
                <a:solidFill>
                  <a:srgbClr val="3D3D3D"/>
                </a:solidFill>
                <a:effectLst/>
                <a:latin typeface="Roboto" panose="02000000000000000000" pitchFamily="2" charset="0"/>
              </a:rPr>
              <a:t>. Στην </a:t>
            </a:r>
            <a:r>
              <a:rPr lang="el-GR" i="0" dirty="0" err="1">
                <a:solidFill>
                  <a:srgbClr val="3D3D3D"/>
                </a:solidFill>
                <a:effectLst/>
                <a:latin typeface="Roboto" panose="02000000000000000000" pitchFamily="2" charset="0"/>
              </a:rPr>
              <a:t>επιτροπη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συμμετέχουν</a:t>
            </a:r>
            <a:r>
              <a:rPr lang="el-GR" i="0" dirty="0">
                <a:solidFill>
                  <a:srgbClr val="3D3D3D"/>
                </a:solidFill>
                <a:effectLst/>
                <a:latin typeface="Roboto" panose="02000000000000000000" pitchFamily="2" charset="0"/>
              </a:rPr>
              <a:t> ο </a:t>
            </a:r>
            <a:r>
              <a:rPr lang="el-GR" i="0" dirty="0" err="1">
                <a:solidFill>
                  <a:srgbClr val="3D3D3D"/>
                </a:solidFill>
                <a:effectLst/>
                <a:latin typeface="Roboto" panose="02000000000000000000" pitchFamily="2" charset="0"/>
              </a:rPr>
              <a:t>Διευθυντής</a:t>
            </a:r>
            <a:r>
              <a:rPr lang="el-GR" i="0" dirty="0">
                <a:solidFill>
                  <a:srgbClr val="3D3D3D"/>
                </a:solidFill>
                <a:effectLst/>
                <a:latin typeface="Roboto" panose="02000000000000000000" pitchFamily="2" charset="0"/>
              </a:rPr>
              <a:t>, ως </a:t>
            </a:r>
            <a:r>
              <a:rPr lang="el-GR" i="0" dirty="0" err="1">
                <a:solidFill>
                  <a:srgbClr val="3D3D3D"/>
                </a:solidFill>
                <a:effectLst/>
                <a:latin typeface="Roboto" panose="02000000000000000000" pitchFamily="2" charset="0"/>
              </a:rPr>
              <a:t>πρόεδρος</a:t>
            </a:r>
            <a:r>
              <a:rPr lang="el-GR" i="0" dirty="0">
                <a:solidFill>
                  <a:srgbClr val="3D3D3D"/>
                </a:solidFill>
                <a:effectLst/>
                <a:latin typeface="Roboto" panose="02000000000000000000" pitchFamily="2" charset="0"/>
              </a:rPr>
              <a:t>, και </a:t>
            </a:r>
            <a:r>
              <a:rPr lang="el-GR" i="0" dirty="0" err="1">
                <a:solidFill>
                  <a:srgbClr val="3D3D3D"/>
                </a:solidFill>
                <a:effectLst/>
                <a:latin typeface="Roboto" panose="02000000000000000000" pitchFamily="2" charset="0"/>
              </a:rPr>
              <a:t>δύο</a:t>
            </a:r>
            <a:r>
              <a:rPr lang="el-GR" i="0" dirty="0">
                <a:solidFill>
                  <a:srgbClr val="3D3D3D"/>
                </a:solidFill>
                <a:effectLst/>
                <a:latin typeface="Roboto" panose="02000000000000000000" pitchFamily="2" charset="0"/>
              </a:rPr>
              <a:t> (2) </a:t>
            </a:r>
            <a:r>
              <a:rPr lang="el-GR" i="0" dirty="0" err="1">
                <a:solidFill>
                  <a:srgbClr val="3D3D3D"/>
                </a:solidFill>
                <a:effectLst/>
                <a:latin typeface="Roboto" panose="02000000000000000000" pitchFamily="2" charset="0"/>
              </a:rPr>
              <a:t>καθηγητές</a:t>
            </a:r>
            <a:r>
              <a:rPr lang="el-GR" i="0" dirty="0">
                <a:solidFill>
                  <a:srgbClr val="3D3D3D"/>
                </a:solidFill>
                <a:effectLst/>
                <a:latin typeface="Roboto" panose="02000000000000000000" pitchFamily="2" charset="0"/>
              </a:rPr>
              <a:t> της </a:t>
            </a:r>
            <a:r>
              <a:rPr lang="el-GR" i="0" dirty="0" err="1">
                <a:solidFill>
                  <a:srgbClr val="3D3D3D"/>
                </a:solidFill>
                <a:effectLst/>
                <a:latin typeface="Roboto" panose="02000000000000000000" pitchFamily="2" charset="0"/>
              </a:rPr>
              <a:t>ίδιας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ειδικότητας</a:t>
            </a:r>
            <a:r>
              <a:rPr lang="el-GR" i="0" dirty="0">
                <a:solidFill>
                  <a:srgbClr val="3D3D3D"/>
                </a:solidFill>
                <a:effectLst/>
                <a:latin typeface="Roboto" panose="02000000000000000000" pitchFamily="2" charset="0"/>
              </a:rPr>
              <a:t> ή που </a:t>
            </a:r>
            <a:r>
              <a:rPr lang="el-GR" i="0" dirty="0" err="1">
                <a:solidFill>
                  <a:srgbClr val="3D3D3D"/>
                </a:solidFill>
                <a:effectLst/>
                <a:latin typeface="Roboto" panose="02000000000000000000" pitchFamily="2" charset="0"/>
              </a:rPr>
              <a:t>έχουν</a:t>
            </a:r>
            <a:r>
              <a:rPr lang="el-GR" i="0" dirty="0">
                <a:solidFill>
                  <a:srgbClr val="3D3D3D"/>
                </a:solidFill>
                <a:effectLst/>
                <a:latin typeface="Roboto" panose="02000000000000000000" pitchFamily="2" charset="0"/>
              </a:rPr>
              <a:t> σε </a:t>
            </a:r>
            <a:r>
              <a:rPr lang="el-GR" i="0" dirty="0" err="1">
                <a:solidFill>
                  <a:srgbClr val="3D3D3D"/>
                </a:solidFill>
                <a:effectLst/>
                <a:latin typeface="Roboto" panose="02000000000000000000" pitchFamily="2" charset="0"/>
              </a:rPr>
              <a:t>ανάθεση</a:t>
            </a:r>
            <a:r>
              <a:rPr lang="el-GR" i="0" dirty="0">
                <a:solidFill>
                  <a:srgbClr val="3D3D3D"/>
                </a:solidFill>
                <a:effectLst/>
                <a:latin typeface="Roboto" panose="02000000000000000000" pitchFamily="2" charset="0"/>
              </a:rPr>
              <a:t> το </a:t>
            </a:r>
            <a:r>
              <a:rPr lang="el-GR" i="0" dirty="0" err="1">
                <a:solidFill>
                  <a:srgbClr val="3D3D3D"/>
                </a:solidFill>
                <a:effectLst/>
                <a:latin typeface="Roboto" panose="02000000000000000000" pitchFamily="2" charset="0"/>
              </a:rPr>
              <a:t>αντίστοιχο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μάθημα</a:t>
            </a:r>
            <a:r>
              <a:rPr lang="el-GR" i="0" dirty="0">
                <a:solidFill>
                  <a:srgbClr val="3D3D3D"/>
                </a:solidFill>
                <a:effectLst/>
                <a:latin typeface="Roboto" panose="02000000000000000000" pitchFamily="2" charset="0"/>
              </a:rPr>
              <a:t>. Ο </a:t>
            </a:r>
            <a:r>
              <a:rPr lang="el-GR" i="0" dirty="0" err="1">
                <a:solidFill>
                  <a:srgbClr val="3D3D3D"/>
                </a:solidFill>
                <a:effectLst/>
                <a:latin typeface="Roboto" panose="02000000000000000000" pitchFamily="2" charset="0"/>
              </a:rPr>
              <a:t>μέσος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όρος</a:t>
            </a:r>
            <a:r>
              <a:rPr lang="el-GR" i="0" dirty="0">
                <a:solidFill>
                  <a:srgbClr val="3D3D3D"/>
                </a:solidFill>
                <a:effectLst/>
                <a:latin typeface="Roboto" panose="02000000000000000000" pitchFamily="2" charset="0"/>
              </a:rPr>
              <a:t> των </a:t>
            </a:r>
            <a:r>
              <a:rPr lang="el-GR" i="0" dirty="0" err="1">
                <a:solidFill>
                  <a:srgbClr val="3D3D3D"/>
                </a:solidFill>
                <a:effectLst/>
                <a:latin typeface="Roboto" panose="02000000000000000000" pitchFamily="2" charset="0"/>
              </a:rPr>
              <a:t>βαθμών</a:t>
            </a:r>
            <a:r>
              <a:rPr lang="el-GR" i="0" dirty="0">
                <a:solidFill>
                  <a:srgbClr val="3D3D3D"/>
                </a:solidFill>
                <a:effectLst/>
                <a:latin typeface="Roboto" panose="02000000000000000000" pitchFamily="2" charset="0"/>
              </a:rPr>
              <a:t> των </a:t>
            </a:r>
            <a:r>
              <a:rPr lang="el-GR" i="0" dirty="0" err="1">
                <a:solidFill>
                  <a:srgbClr val="3D3D3D"/>
                </a:solidFill>
                <a:effectLst/>
                <a:latin typeface="Roboto" panose="02000000000000000000" pitchFamily="2" charset="0"/>
              </a:rPr>
              <a:t>δύο</a:t>
            </a:r>
            <a:r>
              <a:rPr lang="el-GR" i="0" dirty="0">
                <a:solidFill>
                  <a:srgbClr val="3D3D3D"/>
                </a:solidFill>
                <a:effectLst/>
                <a:latin typeface="Roboto" panose="02000000000000000000" pitchFamily="2" charset="0"/>
              </a:rPr>
              <a:t> (2) </a:t>
            </a:r>
            <a:r>
              <a:rPr lang="el-GR" i="0" dirty="0" err="1">
                <a:solidFill>
                  <a:srgbClr val="3D3D3D"/>
                </a:solidFill>
                <a:effectLst/>
                <a:latin typeface="Roboto" panose="02000000000000000000" pitchFamily="2" charset="0"/>
              </a:rPr>
              <a:t>καθηγητών</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είναι</a:t>
            </a:r>
            <a:r>
              <a:rPr lang="el-GR" i="0" dirty="0">
                <a:solidFill>
                  <a:srgbClr val="3D3D3D"/>
                </a:solidFill>
                <a:effectLst/>
                <a:latin typeface="Roboto" panose="02000000000000000000" pitchFamily="2" charset="0"/>
              </a:rPr>
              <a:t> ο </a:t>
            </a:r>
            <a:r>
              <a:rPr lang="el-GR" i="0" dirty="0" err="1">
                <a:solidFill>
                  <a:srgbClr val="3D3D3D"/>
                </a:solidFill>
                <a:effectLst/>
                <a:latin typeface="Roboto" panose="02000000000000000000" pitchFamily="2" charset="0"/>
              </a:rPr>
              <a:t>ετήσιος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βαθμός</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μαθητη</a:t>
            </a:r>
            <a:r>
              <a:rPr lang="el-GR" i="0" dirty="0">
                <a:solidFill>
                  <a:srgbClr val="3D3D3D"/>
                </a:solidFill>
                <a:effectLst/>
                <a:latin typeface="Roboto" panose="02000000000000000000" pitchFamily="2" charset="0"/>
              </a:rPr>
              <a:t>́ στο </a:t>
            </a:r>
            <a:r>
              <a:rPr lang="el-GR" i="0" dirty="0" err="1">
                <a:solidFill>
                  <a:srgbClr val="3D3D3D"/>
                </a:solidFill>
                <a:effectLst/>
                <a:latin typeface="Roboto" panose="02000000000000000000" pitchFamily="2" charset="0"/>
              </a:rPr>
              <a:t>εξεταζόμενο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μάθημα</a:t>
            </a:r>
            <a:r>
              <a:rPr lang="el-GR" i="0" dirty="0">
                <a:solidFill>
                  <a:srgbClr val="3D3D3D"/>
                </a:solidFill>
                <a:effectLst/>
                <a:latin typeface="Roboto" panose="02000000000000000000" pitchFamily="2" charset="0"/>
              </a:rPr>
              <a:t>.</a:t>
            </a:r>
          </a:p>
          <a:p>
            <a:pPr algn="just" fontAlgn="base">
              <a:lnSpc>
                <a:spcPct val="120000"/>
              </a:lnSpc>
            </a:pPr>
            <a:r>
              <a:rPr lang="el-GR" b="1" i="0" dirty="0">
                <a:solidFill>
                  <a:srgbClr val="FF0000"/>
                </a:solidFill>
                <a:effectLst/>
                <a:latin typeface="Roboto" panose="02000000000000000000" pitchFamily="2" charset="0"/>
              </a:rPr>
              <a:t>Οι </a:t>
            </a:r>
            <a:r>
              <a:rPr lang="el-GR" b="1" i="0" dirty="0" err="1">
                <a:solidFill>
                  <a:srgbClr val="FF0000"/>
                </a:solidFill>
                <a:effectLst/>
                <a:latin typeface="Roboto" panose="02000000000000000000" pitchFamily="2" charset="0"/>
              </a:rPr>
              <a:t>μαθητές</a:t>
            </a:r>
            <a:r>
              <a:rPr lang="el-GR" b="1" i="0" dirty="0">
                <a:solidFill>
                  <a:srgbClr val="FF0000"/>
                </a:solidFill>
                <a:effectLst/>
                <a:latin typeface="Roboto" panose="02000000000000000000" pitchFamily="2" charset="0"/>
              </a:rPr>
              <a:t> της Α’ και Β’ </a:t>
            </a:r>
            <a:r>
              <a:rPr lang="el-GR" b="1" i="0" dirty="0" err="1">
                <a:solidFill>
                  <a:srgbClr val="FF0000"/>
                </a:solidFill>
                <a:effectLst/>
                <a:latin typeface="Roboto" panose="02000000000000000000" pitchFamily="2" charset="0"/>
              </a:rPr>
              <a:t>τάξης</a:t>
            </a:r>
            <a:r>
              <a:rPr lang="el-GR" b="1" i="0" dirty="0">
                <a:solidFill>
                  <a:srgbClr val="FF0000"/>
                </a:solidFill>
                <a:effectLst/>
                <a:latin typeface="Roboto" panose="02000000000000000000" pitchFamily="2" charset="0"/>
              </a:rPr>
              <a:t> που </a:t>
            </a:r>
            <a:r>
              <a:rPr lang="el-GR" b="1" i="0" dirty="0" err="1">
                <a:solidFill>
                  <a:srgbClr val="FF0000"/>
                </a:solidFill>
                <a:effectLst/>
                <a:latin typeface="Roboto" panose="02000000000000000000" pitchFamily="2" charset="0"/>
              </a:rPr>
              <a:t>κατα</a:t>
            </a:r>
            <a:r>
              <a:rPr lang="el-GR" b="1" i="0" dirty="0">
                <a:solidFill>
                  <a:srgbClr val="FF0000"/>
                </a:solidFill>
                <a:effectLst/>
                <a:latin typeface="Roboto" panose="02000000000000000000" pitchFamily="2" charset="0"/>
              </a:rPr>
              <a:t>́ την </a:t>
            </a:r>
            <a:r>
              <a:rPr lang="el-GR" b="1" i="0" dirty="0" err="1">
                <a:solidFill>
                  <a:srgbClr val="FF0000"/>
                </a:solidFill>
                <a:effectLst/>
                <a:latin typeface="Roboto" panose="02000000000000000000" pitchFamily="2" charset="0"/>
              </a:rPr>
              <a:t>ειδικη</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εξεταστικη</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περίοδο</a:t>
            </a:r>
            <a:r>
              <a:rPr lang="el-GR" b="1" i="0" dirty="0">
                <a:solidFill>
                  <a:srgbClr val="FF0000"/>
                </a:solidFill>
                <a:effectLst/>
                <a:latin typeface="Roboto" panose="02000000000000000000" pitchFamily="2" charset="0"/>
              </a:rPr>
              <a:t> του </a:t>
            </a:r>
            <a:r>
              <a:rPr lang="el-GR" b="1" i="0" dirty="0" err="1">
                <a:solidFill>
                  <a:srgbClr val="FF0000"/>
                </a:solidFill>
                <a:effectLst/>
                <a:latin typeface="Roboto" panose="02000000000000000000" pitchFamily="2" charset="0"/>
              </a:rPr>
              <a:t>Σεπτεμβρίου</a:t>
            </a:r>
            <a:r>
              <a:rPr lang="el-GR" b="1" i="0" dirty="0">
                <a:solidFill>
                  <a:srgbClr val="FF0000"/>
                </a:solidFill>
                <a:effectLst/>
                <a:latin typeface="Roboto" panose="02000000000000000000" pitchFamily="2" charset="0"/>
              </a:rPr>
              <a:t> δεν </a:t>
            </a:r>
            <a:r>
              <a:rPr lang="el-GR" b="1" i="0" dirty="0" err="1">
                <a:solidFill>
                  <a:srgbClr val="FF0000"/>
                </a:solidFill>
                <a:effectLst/>
                <a:latin typeface="Roboto" panose="02000000000000000000" pitchFamily="2" charset="0"/>
              </a:rPr>
              <a:t>επιτυγχάνουν</a:t>
            </a:r>
            <a:r>
              <a:rPr lang="el-GR" b="1" i="0" dirty="0">
                <a:solidFill>
                  <a:srgbClr val="FF0000"/>
                </a:solidFill>
                <a:effectLst/>
                <a:latin typeface="Roboto" panose="02000000000000000000" pitchFamily="2" charset="0"/>
              </a:rPr>
              <a:t> τον Γ.Μ.Ο. </a:t>
            </a:r>
            <a:r>
              <a:rPr lang="el-GR" b="1" i="0" dirty="0" err="1">
                <a:solidFill>
                  <a:srgbClr val="FF0000"/>
                </a:solidFill>
                <a:effectLst/>
                <a:latin typeface="Roboto" panose="02000000000000000000" pitchFamily="2" charset="0"/>
              </a:rPr>
              <a:t>προαγωγής</a:t>
            </a:r>
            <a:r>
              <a:rPr lang="el-GR" b="1" i="0" dirty="0">
                <a:solidFill>
                  <a:srgbClr val="FF0000"/>
                </a:solidFill>
                <a:effectLst/>
                <a:latin typeface="Roboto" panose="02000000000000000000" pitchFamily="2" charset="0"/>
              </a:rPr>
              <a:t>, </a:t>
            </a:r>
            <a:r>
              <a:rPr lang="el-GR" b="1" i="0" dirty="0" err="1">
                <a:solidFill>
                  <a:srgbClr val="FF0000"/>
                </a:solidFill>
                <a:effectLst/>
                <a:latin typeface="Roboto" panose="02000000000000000000" pitchFamily="2" charset="0"/>
              </a:rPr>
              <a:t>επαναλαμβάνουν</a:t>
            </a:r>
            <a:r>
              <a:rPr lang="el-GR" b="1" i="0" dirty="0">
                <a:solidFill>
                  <a:srgbClr val="FF0000"/>
                </a:solidFill>
                <a:effectLst/>
                <a:latin typeface="Roboto" panose="02000000000000000000" pitchFamily="2" charset="0"/>
              </a:rPr>
              <a:t> τη </a:t>
            </a:r>
            <a:r>
              <a:rPr lang="el-GR" b="1" i="0" dirty="0" err="1">
                <a:solidFill>
                  <a:srgbClr val="FF0000"/>
                </a:solidFill>
                <a:effectLst/>
                <a:latin typeface="Roboto" panose="02000000000000000000" pitchFamily="2" charset="0"/>
              </a:rPr>
              <a:t>φοίτηση</a:t>
            </a:r>
            <a:r>
              <a:rPr lang="el-GR" b="1" i="0" dirty="0">
                <a:solidFill>
                  <a:srgbClr val="FF0000"/>
                </a:solidFill>
                <a:effectLst/>
                <a:latin typeface="Roboto" panose="02000000000000000000" pitchFamily="2" charset="0"/>
              </a:rPr>
              <a:t>.</a:t>
            </a:r>
          </a:p>
          <a:p>
            <a:pPr algn="just" fontAlgn="base">
              <a:lnSpc>
                <a:spcPct val="120000"/>
              </a:lnSpc>
            </a:pPr>
            <a:r>
              <a:rPr lang="el-GR" i="0" dirty="0">
                <a:solidFill>
                  <a:srgbClr val="3D3D3D"/>
                </a:solidFill>
                <a:effectLst/>
                <a:latin typeface="Roboto" panose="02000000000000000000" pitchFamily="2" charset="0"/>
              </a:rPr>
              <a:t>Για τους </a:t>
            </a:r>
            <a:r>
              <a:rPr lang="el-GR" i="0" dirty="0" err="1">
                <a:solidFill>
                  <a:srgbClr val="3D3D3D"/>
                </a:solidFill>
                <a:effectLst/>
                <a:latin typeface="Roboto" panose="02000000000000000000" pitchFamily="2" charset="0"/>
              </a:rPr>
              <a:t>μαθητές</a:t>
            </a:r>
            <a:r>
              <a:rPr lang="el-GR" i="0" dirty="0">
                <a:solidFill>
                  <a:srgbClr val="3D3D3D"/>
                </a:solidFill>
                <a:effectLst/>
                <a:latin typeface="Roboto" panose="02000000000000000000" pitchFamily="2" charset="0"/>
              </a:rPr>
              <a:t> της Γ’ </a:t>
            </a:r>
            <a:r>
              <a:rPr lang="el-GR" i="0" dirty="0" err="1">
                <a:solidFill>
                  <a:srgbClr val="3D3D3D"/>
                </a:solidFill>
                <a:effectLst/>
                <a:latin typeface="Roboto" panose="02000000000000000000" pitchFamily="2" charset="0"/>
              </a:rPr>
              <a:t>τάξης</a:t>
            </a:r>
            <a:r>
              <a:rPr lang="el-GR" i="0" dirty="0">
                <a:solidFill>
                  <a:srgbClr val="3D3D3D"/>
                </a:solidFill>
                <a:effectLst/>
                <a:latin typeface="Roboto" panose="02000000000000000000" pitchFamily="2" charset="0"/>
              </a:rPr>
              <a:t> που </a:t>
            </a:r>
            <a:r>
              <a:rPr lang="el-GR" i="0" dirty="0" err="1">
                <a:solidFill>
                  <a:srgbClr val="3D3D3D"/>
                </a:solidFill>
                <a:effectLst/>
                <a:latin typeface="Roboto" panose="02000000000000000000" pitchFamily="2" charset="0"/>
              </a:rPr>
              <a:t>κατα</a:t>
            </a:r>
            <a:r>
              <a:rPr lang="el-GR" i="0" dirty="0">
                <a:solidFill>
                  <a:srgbClr val="3D3D3D"/>
                </a:solidFill>
                <a:effectLst/>
                <a:latin typeface="Roboto" panose="02000000000000000000" pitchFamily="2" charset="0"/>
              </a:rPr>
              <a:t>́ την </a:t>
            </a:r>
            <a:r>
              <a:rPr lang="el-GR" i="0" dirty="0" err="1">
                <a:solidFill>
                  <a:srgbClr val="3D3D3D"/>
                </a:solidFill>
                <a:effectLst/>
                <a:latin typeface="Roboto" panose="02000000000000000000" pitchFamily="2" charset="0"/>
              </a:rPr>
              <a:t>ειδικη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εξεταστικη</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περίοδο</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Σεπτεμβρίου</a:t>
            </a:r>
            <a:r>
              <a:rPr lang="el-GR" i="0" dirty="0">
                <a:solidFill>
                  <a:srgbClr val="3D3D3D"/>
                </a:solidFill>
                <a:effectLst/>
                <a:latin typeface="Roboto" panose="02000000000000000000" pitchFamily="2" charset="0"/>
              </a:rPr>
              <a:t> δεν </a:t>
            </a:r>
            <a:r>
              <a:rPr lang="el-GR" i="0" dirty="0" err="1">
                <a:solidFill>
                  <a:srgbClr val="3D3D3D"/>
                </a:solidFill>
                <a:effectLst/>
                <a:latin typeface="Roboto" panose="02000000000000000000" pitchFamily="2" charset="0"/>
              </a:rPr>
              <a:t>επιτυγχάνουν</a:t>
            </a:r>
            <a:r>
              <a:rPr lang="el-GR" i="0" dirty="0">
                <a:solidFill>
                  <a:srgbClr val="3D3D3D"/>
                </a:solidFill>
                <a:effectLst/>
                <a:latin typeface="Roboto" panose="02000000000000000000" pitchFamily="2" charset="0"/>
              </a:rPr>
              <a:t> τον Γ.Μ.Ο. </a:t>
            </a:r>
            <a:r>
              <a:rPr lang="el-GR" i="0" dirty="0" err="1">
                <a:solidFill>
                  <a:srgbClr val="3D3D3D"/>
                </a:solidFill>
                <a:effectLst/>
                <a:latin typeface="Roboto" panose="02000000000000000000" pitchFamily="2" charset="0"/>
              </a:rPr>
              <a:t>απόλυσης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ισχύουν</a:t>
            </a:r>
            <a:r>
              <a:rPr lang="el-GR" i="0" dirty="0">
                <a:solidFill>
                  <a:srgbClr val="3D3D3D"/>
                </a:solidFill>
                <a:effectLst/>
                <a:latin typeface="Roboto" panose="02000000000000000000" pitchFamily="2" charset="0"/>
              </a:rPr>
              <a:t> οι </a:t>
            </a:r>
            <a:r>
              <a:rPr lang="el-GR" i="0" dirty="0" err="1">
                <a:solidFill>
                  <a:srgbClr val="3D3D3D"/>
                </a:solidFill>
                <a:effectLst/>
                <a:latin typeface="Roboto" panose="02000000000000000000" pitchFamily="2" charset="0"/>
              </a:rPr>
              <a:t>διατάξεις</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άρθρου</a:t>
            </a:r>
            <a:r>
              <a:rPr lang="el-GR" i="0" dirty="0">
                <a:solidFill>
                  <a:srgbClr val="3D3D3D"/>
                </a:solidFill>
                <a:effectLst/>
                <a:latin typeface="Roboto" panose="02000000000000000000" pitchFamily="2" charset="0"/>
              </a:rPr>
              <a:t> 112 του ν. 4610/2019, </a:t>
            </a:r>
            <a:r>
              <a:rPr lang="el-GR" i="0" dirty="0" err="1">
                <a:solidFill>
                  <a:srgbClr val="3D3D3D"/>
                </a:solidFill>
                <a:effectLst/>
                <a:latin typeface="Roboto" panose="02000000000000000000" pitchFamily="2" charset="0"/>
              </a:rPr>
              <a:t>όπως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έχει</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τροποποιηθει</a:t>
            </a:r>
            <a:r>
              <a:rPr lang="el-GR" i="0" dirty="0">
                <a:solidFill>
                  <a:srgbClr val="3D3D3D"/>
                </a:solidFill>
                <a:effectLst/>
                <a:latin typeface="Roboto" panose="02000000000000000000" pitchFamily="2" charset="0"/>
              </a:rPr>
              <a:t>́.</a:t>
            </a:r>
          </a:p>
          <a:p>
            <a:pPr algn="just">
              <a:lnSpc>
                <a:spcPct val="120000"/>
              </a:lnSpc>
            </a:pPr>
            <a:r>
              <a:rPr lang="el-GR" i="0" dirty="0" err="1">
                <a:solidFill>
                  <a:srgbClr val="3D3D3D"/>
                </a:solidFill>
                <a:effectLst/>
                <a:latin typeface="Roboto" panose="02000000000000000000" pitchFamily="2" charset="0"/>
              </a:rPr>
              <a:t>Μαθητής</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Γενικου</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Λυκείου</a:t>
            </a:r>
            <a:r>
              <a:rPr lang="el-GR" i="0" dirty="0">
                <a:solidFill>
                  <a:srgbClr val="3D3D3D"/>
                </a:solidFill>
                <a:effectLst/>
                <a:latin typeface="Roboto" panose="02000000000000000000" pitchFamily="2" charset="0"/>
              </a:rPr>
              <a:t> με </a:t>
            </a:r>
            <a:r>
              <a:rPr lang="el-GR" i="0" dirty="0" err="1">
                <a:solidFill>
                  <a:srgbClr val="3D3D3D"/>
                </a:solidFill>
                <a:effectLst/>
                <a:latin typeface="Roboto" panose="02000000000000000000" pitchFamily="2" charset="0"/>
              </a:rPr>
              <a:t>απορριπτικο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βαθμο</a:t>
            </a:r>
            <a:r>
              <a:rPr lang="el-GR" i="0" dirty="0">
                <a:solidFill>
                  <a:srgbClr val="3D3D3D"/>
                </a:solidFill>
                <a:effectLst/>
                <a:latin typeface="Roboto" panose="02000000000000000000" pitchFamily="2" charset="0"/>
              </a:rPr>
              <a:t>́ σε </a:t>
            </a:r>
            <a:r>
              <a:rPr lang="el-GR" i="0" dirty="0" err="1">
                <a:solidFill>
                  <a:srgbClr val="3D3D3D"/>
                </a:solidFill>
                <a:effectLst/>
                <a:latin typeface="Roboto" panose="02000000000000000000" pitchFamily="2" charset="0"/>
              </a:rPr>
              <a:t>κλάδο</a:t>
            </a:r>
            <a:r>
              <a:rPr lang="el-GR" i="0" dirty="0">
                <a:solidFill>
                  <a:srgbClr val="3D3D3D"/>
                </a:solidFill>
                <a:effectLst/>
                <a:latin typeface="Roboto" panose="02000000000000000000" pitchFamily="2" charset="0"/>
              </a:rPr>
              <a:t> ή </a:t>
            </a:r>
            <a:r>
              <a:rPr lang="el-GR" i="0" dirty="0" err="1">
                <a:solidFill>
                  <a:srgbClr val="3D3D3D"/>
                </a:solidFill>
                <a:effectLst/>
                <a:latin typeface="Roboto" panose="02000000000000000000" pitchFamily="2" charset="0"/>
              </a:rPr>
              <a:t>κλάδους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μαθήματος</a:t>
            </a:r>
            <a:r>
              <a:rPr lang="el-GR" i="0" dirty="0">
                <a:solidFill>
                  <a:srgbClr val="3D3D3D"/>
                </a:solidFill>
                <a:effectLst/>
                <a:latin typeface="Roboto" panose="02000000000000000000" pitchFamily="2" charset="0"/>
              </a:rPr>
              <a:t> και </a:t>
            </a:r>
            <a:r>
              <a:rPr lang="el-GR" i="0" dirty="0" err="1">
                <a:solidFill>
                  <a:srgbClr val="3D3D3D"/>
                </a:solidFill>
                <a:effectLst/>
                <a:latin typeface="Roboto" panose="02000000000000000000" pitchFamily="2" charset="0"/>
              </a:rPr>
              <a:t>απορριπτικο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συνολικο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βαθμο</a:t>
            </a:r>
            <a:r>
              <a:rPr lang="el-GR" i="0" dirty="0">
                <a:solidFill>
                  <a:srgbClr val="3D3D3D"/>
                </a:solidFill>
                <a:effectLst/>
                <a:latin typeface="Roboto" panose="02000000000000000000" pitchFamily="2" charset="0"/>
              </a:rPr>
              <a:t>́ στο </a:t>
            </a:r>
            <a:r>
              <a:rPr lang="el-GR" i="0" dirty="0" err="1">
                <a:solidFill>
                  <a:srgbClr val="3D3D3D"/>
                </a:solidFill>
                <a:effectLst/>
                <a:latin typeface="Roboto" panose="02000000000000000000" pitchFamily="2" charset="0"/>
              </a:rPr>
              <a:t>ίδιο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μάθημα</a:t>
            </a:r>
            <a:r>
              <a:rPr lang="el-GR" i="0" dirty="0">
                <a:solidFill>
                  <a:srgbClr val="3D3D3D"/>
                </a:solidFill>
                <a:effectLst/>
                <a:latin typeface="Roboto" panose="02000000000000000000" pitchFamily="2" charset="0"/>
              </a:rPr>
              <a:t>, που </a:t>
            </a:r>
            <a:r>
              <a:rPr lang="el-GR" i="0" dirty="0" err="1">
                <a:solidFill>
                  <a:srgbClr val="3D3D3D"/>
                </a:solidFill>
                <a:effectLst/>
                <a:latin typeface="Roboto" panose="02000000000000000000" pitchFamily="2" charset="0"/>
              </a:rPr>
              <a:t>συνάγεται</a:t>
            </a:r>
            <a:r>
              <a:rPr lang="el-GR" i="0" dirty="0">
                <a:solidFill>
                  <a:srgbClr val="3D3D3D"/>
                </a:solidFill>
                <a:effectLst/>
                <a:latin typeface="Roboto" panose="02000000000000000000" pitchFamily="2" charset="0"/>
              </a:rPr>
              <a:t> ως </a:t>
            </a:r>
            <a:r>
              <a:rPr lang="el-GR" i="0" dirty="0" err="1">
                <a:solidFill>
                  <a:srgbClr val="3D3D3D"/>
                </a:solidFill>
                <a:effectLst/>
                <a:latin typeface="Roboto" panose="02000000000000000000" pitchFamily="2" charset="0"/>
              </a:rPr>
              <a:t>μέσος</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όρος</a:t>
            </a:r>
            <a:r>
              <a:rPr lang="el-GR" i="0" dirty="0">
                <a:solidFill>
                  <a:srgbClr val="3D3D3D"/>
                </a:solidFill>
                <a:effectLst/>
                <a:latin typeface="Roboto" panose="02000000000000000000" pitchFamily="2" charset="0"/>
              </a:rPr>
              <a:t> των </a:t>
            </a:r>
            <a:r>
              <a:rPr lang="el-GR" i="0" dirty="0" err="1">
                <a:solidFill>
                  <a:srgbClr val="3D3D3D"/>
                </a:solidFill>
                <a:effectLst/>
                <a:latin typeface="Roboto" panose="02000000000000000000" pitchFamily="2" charset="0"/>
              </a:rPr>
              <a:t>βαθμών</a:t>
            </a:r>
            <a:r>
              <a:rPr lang="el-GR" i="0" dirty="0">
                <a:solidFill>
                  <a:srgbClr val="3D3D3D"/>
                </a:solidFill>
                <a:effectLst/>
                <a:latin typeface="Roboto" panose="02000000000000000000" pitchFamily="2" charset="0"/>
              </a:rPr>
              <a:t> των </a:t>
            </a:r>
            <a:r>
              <a:rPr lang="el-GR" i="0" dirty="0" err="1">
                <a:solidFill>
                  <a:srgbClr val="3D3D3D"/>
                </a:solidFill>
                <a:effectLst/>
                <a:latin typeface="Roboto" panose="02000000000000000000" pitchFamily="2" charset="0"/>
              </a:rPr>
              <a:t>οικείων</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κλάδων</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εξετάζεται</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μόνο</a:t>
            </a:r>
            <a:r>
              <a:rPr lang="el-GR" i="0" dirty="0">
                <a:solidFill>
                  <a:srgbClr val="3D3D3D"/>
                </a:solidFill>
                <a:effectLst/>
                <a:latin typeface="Roboto" panose="02000000000000000000" pitchFamily="2" charset="0"/>
              </a:rPr>
              <a:t> στον </a:t>
            </a:r>
            <a:r>
              <a:rPr lang="el-GR" i="0" dirty="0" err="1">
                <a:solidFill>
                  <a:srgbClr val="3D3D3D"/>
                </a:solidFill>
                <a:effectLst/>
                <a:latin typeface="Roboto" panose="02000000000000000000" pitchFamily="2" charset="0"/>
              </a:rPr>
              <a:t>κλάδο</a:t>
            </a:r>
            <a:r>
              <a:rPr lang="el-GR" i="0" dirty="0">
                <a:solidFill>
                  <a:srgbClr val="3D3D3D"/>
                </a:solidFill>
                <a:effectLst/>
                <a:latin typeface="Roboto" panose="02000000000000000000" pitchFamily="2" charset="0"/>
              </a:rPr>
              <a:t> ή τους </a:t>
            </a:r>
            <a:r>
              <a:rPr lang="el-GR" i="0" dirty="0" err="1">
                <a:solidFill>
                  <a:srgbClr val="3D3D3D"/>
                </a:solidFill>
                <a:effectLst/>
                <a:latin typeface="Roboto" panose="02000000000000000000" pitchFamily="2" charset="0"/>
              </a:rPr>
              <a:t>κλάδους</a:t>
            </a:r>
            <a:r>
              <a:rPr lang="el-GR" i="0" dirty="0">
                <a:solidFill>
                  <a:srgbClr val="3D3D3D"/>
                </a:solidFill>
                <a:effectLst/>
                <a:latin typeface="Roboto" panose="02000000000000000000" pitchFamily="2" charset="0"/>
              </a:rPr>
              <a:t> του </a:t>
            </a:r>
            <a:r>
              <a:rPr lang="el-GR" i="0" dirty="0" err="1">
                <a:solidFill>
                  <a:srgbClr val="3D3D3D"/>
                </a:solidFill>
                <a:effectLst/>
                <a:latin typeface="Roboto" panose="02000000000000000000" pitchFamily="2" charset="0"/>
              </a:rPr>
              <a:t>μαθήματος</a:t>
            </a:r>
            <a:r>
              <a:rPr lang="el-GR" i="0" dirty="0">
                <a:solidFill>
                  <a:srgbClr val="3D3D3D"/>
                </a:solidFill>
                <a:effectLst/>
                <a:latin typeface="Roboto" panose="02000000000000000000" pitchFamily="2" charset="0"/>
              </a:rPr>
              <a:t> που </a:t>
            </a:r>
            <a:r>
              <a:rPr lang="el-GR" i="0" dirty="0" err="1">
                <a:solidFill>
                  <a:srgbClr val="3D3D3D"/>
                </a:solidFill>
                <a:effectLst/>
                <a:latin typeface="Roboto" panose="02000000000000000000" pitchFamily="2" charset="0"/>
              </a:rPr>
              <a:t>έλαβε</a:t>
            </a:r>
            <a:r>
              <a:rPr lang="el-GR" i="0" dirty="0">
                <a:solidFill>
                  <a:srgbClr val="3D3D3D"/>
                </a:solidFill>
                <a:effectLst/>
                <a:latin typeface="Roboto" panose="02000000000000000000" pitchFamily="2" charset="0"/>
              </a:rPr>
              <a:t> τον </a:t>
            </a:r>
            <a:r>
              <a:rPr lang="el-GR" i="0" dirty="0" err="1">
                <a:solidFill>
                  <a:srgbClr val="3D3D3D"/>
                </a:solidFill>
                <a:effectLst/>
                <a:latin typeface="Roboto" panose="02000000000000000000" pitchFamily="2" charset="0"/>
              </a:rPr>
              <a:t>απορριπτικο</a:t>
            </a:r>
            <a:r>
              <a:rPr lang="el-GR" i="0" dirty="0">
                <a:solidFill>
                  <a:srgbClr val="3D3D3D"/>
                </a:solidFill>
                <a:effectLst/>
                <a:latin typeface="Roboto" panose="02000000000000000000" pitchFamily="2" charset="0"/>
              </a:rPr>
              <a:t>́ </a:t>
            </a:r>
            <a:r>
              <a:rPr lang="el-GR" i="0" dirty="0" err="1">
                <a:solidFill>
                  <a:srgbClr val="3D3D3D"/>
                </a:solidFill>
                <a:effectLst/>
                <a:latin typeface="Roboto" panose="02000000000000000000" pitchFamily="2" charset="0"/>
              </a:rPr>
              <a:t>βαθμο</a:t>
            </a:r>
            <a:r>
              <a:rPr lang="el-GR" i="0" dirty="0">
                <a:solidFill>
                  <a:srgbClr val="3D3D3D"/>
                </a:solidFill>
                <a:effectLst/>
                <a:latin typeface="Roboto" panose="02000000000000000000" pitchFamily="2" charset="0"/>
              </a:rPr>
              <a:t>́.</a:t>
            </a:r>
          </a:p>
          <a:p>
            <a:pPr algn="just">
              <a:lnSpc>
                <a:spcPct val="120000"/>
              </a:lnSpc>
            </a:pPr>
            <a:r>
              <a:rPr lang="el-GR" b="1" i="0" dirty="0" err="1">
                <a:solidFill>
                  <a:srgbClr val="FF0000"/>
                </a:solidFill>
                <a:effectLst/>
                <a:latin typeface="Open Sans" panose="020B0606030504020204" pitchFamily="34" charset="0"/>
              </a:rPr>
              <a:t>Σύμφωνα</a:t>
            </a:r>
            <a:r>
              <a:rPr lang="el-GR" b="1" i="0" dirty="0">
                <a:solidFill>
                  <a:srgbClr val="FF0000"/>
                </a:solidFill>
                <a:effectLst/>
                <a:latin typeface="Open Sans" panose="020B0606030504020204" pitchFamily="34" charset="0"/>
              </a:rPr>
              <a:t> με το </a:t>
            </a:r>
            <a:r>
              <a:rPr lang="el-GR" b="1" i="0" dirty="0" err="1">
                <a:solidFill>
                  <a:srgbClr val="FF0000"/>
                </a:solidFill>
                <a:effectLst/>
                <a:latin typeface="Open Sans" panose="020B0606030504020204" pitchFamily="34" charset="0"/>
              </a:rPr>
              <a:t>αρθρο</a:t>
            </a:r>
            <a:r>
              <a:rPr lang="el-GR" b="1" i="0" dirty="0">
                <a:solidFill>
                  <a:srgbClr val="FF0000"/>
                </a:solidFill>
                <a:effectLst/>
                <a:latin typeface="Open Sans" panose="020B0606030504020204" pitchFamily="34" charset="0"/>
              </a:rPr>
              <a:t> 105 του ν. 4610/2019 (Α ́ 70), </a:t>
            </a:r>
            <a:r>
              <a:rPr lang="el-GR" b="1" i="0" dirty="0" err="1">
                <a:solidFill>
                  <a:srgbClr val="FF0000"/>
                </a:solidFill>
                <a:effectLst/>
                <a:latin typeface="Open Sans" panose="020B0606030504020204" pitchFamily="34" charset="0"/>
              </a:rPr>
              <a:t>όπως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τροποποιήθηκε</a:t>
            </a:r>
            <a:r>
              <a:rPr lang="el-GR" b="1" i="0" dirty="0">
                <a:solidFill>
                  <a:srgbClr val="FF0000"/>
                </a:solidFill>
                <a:effectLst/>
                <a:latin typeface="Open Sans" panose="020B0606030504020204" pitchFamily="34" charset="0"/>
              </a:rPr>
              <a:t> με τον ν. 4692/2020 (Α ́ 111), </a:t>
            </a:r>
            <a:r>
              <a:rPr lang="el-GR" b="1" i="0" dirty="0" err="1">
                <a:solidFill>
                  <a:srgbClr val="FF0000"/>
                </a:solidFill>
                <a:effectLst/>
                <a:latin typeface="Open Sans" panose="020B0606030504020204" pitchFamily="34" charset="0"/>
              </a:rPr>
              <a:t>προβλέπεται</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ειδικη</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εξεταστικη</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περίοδος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κατα</a:t>
            </a:r>
            <a:r>
              <a:rPr lang="el-GR" b="1" i="0" dirty="0">
                <a:solidFill>
                  <a:srgbClr val="FF0000"/>
                </a:solidFill>
                <a:effectLst/>
                <a:latin typeface="Open Sans" panose="020B0606030504020204" pitchFamily="34" charset="0"/>
              </a:rPr>
              <a:t>́ το </a:t>
            </a:r>
            <a:r>
              <a:rPr lang="el-GR" b="1" i="0" dirty="0" err="1">
                <a:solidFill>
                  <a:srgbClr val="FF0000"/>
                </a:solidFill>
                <a:effectLst/>
                <a:latin typeface="Open Sans" panose="020B0606030504020204" pitchFamily="34" charset="0"/>
              </a:rPr>
              <a:t>δεύτερο</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δεκαπενθήμερο</a:t>
            </a:r>
            <a:r>
              <a:rPr lang="el-GR" b="1" i="0" dirty="0">
                <a:solidFill>
                  <a:srgbClr val="FF0000"/>
                </a:solidFill>
                <a:effectLst/>
                <a:latin typeface="Open Sans" panose="020B0606030504020204" pitchFamily="34" charset="0"/>
              </a:rPr>
              <a:t> του </a:t>
            </a:r>
            <a:r>
              <a:rPr lang="el-GR" b="1" i="0" dirty="0" err="1">
                <a:solidFill>
                  <a:srgbClr val="FF0000"/>
                </a:solidFill>
                <a:effectLst/>
                <a:latin typeface="Open Sans" panose="020B0606030504020204" pitchFamily="34" charset="0"/>
              </a:rPr>
              <a:t>Ιουνίου</a:t>
            </a:r>
            <a:r>
              <a:rPr lang="el-GR" b="1" i="0" dirty="0">
                <a:solidFill>
                  <a:srgbClr val="FF0000"/>
                </a:solidFill>
                <a:effectLst/>
                <a:latin typeface="Open Sans" panose="020B0606030504020204" pitchFamily="34" charset="0"/>
              </a:rPr>
              <a:t>, για τους/τις </a:t>
            </a:r>
            <a:r>
              <a:rPr lang="el-GR" b="1" i="0" dirty="0" err="1">
                <a:solidFill>
                  <a:srgbClr val="FF0000"/>
                </a:solidFill>
                <a:effectLst/>
                <a:latin typeface="Open Sans" panose="020B0606030504020204" pitchFamily="34" charset="0"/>
              </a:rPr>
              <a:t>μαθητές</a:t>
            </a:r>
            <a:r>
              <a:rPr lang="el-GR" b="1" i="0" dirty="0">
                <a:solidFill>
                  <a:srgbClr val="FF0000"/>
                </a:solidFill>
                <a:effectLst/>
                <a:latin typeface="Open Sans" panose="020B0606030504020204" pitchFamily="34" charset="0"/>
              </a:rPr>
              <a:t>/τριες που </a:t>
            </a:r>
            <a:r>
              <a:rPr lang="el-GR" b="1" i="0" dirty="0" err="1">
                <a:solidFill>
                  <a:srgbClr val="FF0000"/>
                </a:solidFill>
                <a:effectLst/>
                <a:latin typeface="Open Sans" panose="020B0606030504020204" pitchFamily="34" charset="0"/>
              </a:rPr>
              <a:t>απουσιάζουν</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δικαιολογημένα</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απο</a:t>
            </a:r>
            <a:r>
              <a:rPr lang="el-GR" b="1" i="0" dirty="0">
                <a:solidFill>
                  <a:srgbClr val="FF0000"/>
                </a:solidFill>
                <a:effectLst/>
                <a:latin typeface="Open Sans" panose="020B0606030504020204" pitchFamily="34" charset="0"/>
              </a:rPr>
              <a:t>́ την </a:t>
            </a:r>
            <a:r>
              <a:rPr lang="el-GR" b="1" i="0" dirty="0" err="1">
                <a:solidFill>
                  <a:srgbClr val="FF0000"/>
                </a:solidFill>
                <a:effectLst/>
                <a:latin typeface="Open Sans" panose="020B0606030504020204" pitchFamily="34" charset="0"/>
              </a:rPr>
              <a:t>εξέταση</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μαθήματος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λόγω</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ασθενείας</a:t>
            </a:r>
            <a:r>
              <a:rPr lang="el-GR" b="1" i="0" dirty="0">
                <a:solidFill>
                  <a:srgbClr val="FF0000"/>
                </a:solidFill>
                <a:effectLst/>
                <a:latin typeface="Open Sans" panose="020B0606030504020204" pitchFamily="34" charset="0"/>
              </a:rPr>
              <a:t> ή </a:t>
            </a:r>
            <a:r>
              <a:rPr lang="el-GR" b="1" i="0" dirty="0" err="1">
                <a:solidFill>
                  <a:srgbClr val="FF0000"/>
                </a:solidFill>
                <a:effectLst/>
                <a:latin typeface="Open Sans" panose="020B0606030504020204" pitchFamily="34" charset="0"/>
              </a:rPr>
              <a:t>άλλου</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αποχρώντος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λόγου</a:t>
            </a:r>
            <a:r>
              <a:rPr lang="el-GR" b="1" i="0" dirty="0">
                <a:solidFill>
                  <a:srgbClr val="FF0000"/>
                </a:solidFill>
                <a:effectLst/>
                <a:latin typeface="Open Sans" panose="020B0606030504020204" pitchFamily="34" charset="0"/>
              </a:rPr>
              <a:t> και για τους/τις </a:t>
            </a:r>
            <a:r>
              <a:rPr lang="el-GR" b="1" i="0" dirty="0" err="1">
                <a:solidFill>
                  <a:srgbClr val="FF0000"/>
                </a:solidFill>
                <a:effectLst/>
                <a:latin typeface="Open Sans" panose="020B0606030504020204" pitchFamily="34" charset="0"/>
              </a:rPr>
              <a:t>μαθητές</a:t>
            </a:r>
            <a:r>
              <a:rPr lang="el-GR" b="1" i="0" dirty="0">
                <a:solidFill>
                  <a:srgbClr val="FF0000"/>
                </a:solidFill>
                <a:effectLst/>
                <a:latin typeface="Open Sans" panose="020B0606030504020204" pitchFamily="34" charset="0"/>
              </a:rPr>
              <a:t>/τριες της Γ' </a:t>
            </a:r>
            <a:r>
              <a:rPr lang="el-GR" b="1" i="0" dirty="0" err="1">
                <a:solidFill>
                  <a:srgbClr val="FF0000"/>
                </a:solidFill>
                <a:effectLst/>
                <a:latin typeface="Open Sans" panose="020B0606030504020204" pitchFamily="34" charset="0"/>
              </a:rPr>
              <a:t>τάξης</a:t>
            </a:r>
            <a:r>
              <a:rPr lang="el-GR" b="1" i="0" dirty="0">
                <a:solidFill>
                  <a:srgbClr val="FF0000"/>
                </a:solidFill>
                <a:effectLst/>
                <a:latin typeface="Open Sans" panose="020B0606030504020204" pitchFamily="34" charset="0"/>
              </a:rPr>
              <a:t> του </a:t>
            </a:r>
            <a:r>
              <a:rPr lang="el-GR" b="1" i="0" dirty="0" err="1">
                <a:solidFill>
                  <a:srgbClr val="FF0000"/>
                </a:solidFill>
                <a:effectLst/>
                <a:latin typeface="Open Sans" panose="020B0606030504020204" pitchFamily="34" charset="0"/>
              </a:rPr>
              <a:t>Γενικου</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Λυκείου</a:t>
            </a:r>
            <a:r>
              <a:rPr lang="el-GR" b="1" i="0" dirty="0">
                <a:solidFill>
                  <a:srgbClr val="FF0000"/>
                </a:solidFill>
                <a:effectLst/>
                <a:latin typeface="Open Sans" panose="020B0606030504020204" pitchFamily="34" charset="0"/>
              </a:rPr>
              <a:t> που δεν </a:t>
            </a:r>
            <a:r>
              <a:rPr lang="el-GR" b="1" i="0" dirty="0" err="1">
                <a:solidFill>
                  <a:srgbClr val="FF0000"/>
                </a:solidFill>
                <a:effectLst/>
                <a:latin typeface="Open Sans" panose="020B0606030504020204" pitchFamily="34" charset="0"/>
              </a:rPr>
              <a:t>επιτυγχάνουν</a:t>
            </a:r>
            <a:r>
              <a:rPr lang="el-GR" b="1" i="0" dirty="0">
                <a:solidFill>
                  <a:srgbClr val="FF0000"/>
                </a:solidFill>
                <a:effectLst/>
                <a:latin typeface="Open Sans" panose="020B0606030504020204" pitchFamily="34" charset="0"/>
              </a:rPr>
              <a:t> τον Γ.Μ.Ο.</a:t>
            </a:r>
            <a:endParaRPr lang="el-GR" b="1" dirty="0">
              <a:solidFill>
                <a:srgbClr val="FF0000"/>
              </a:solidFill>
            </a:endParaRPr>
          </a:p>
        </p:txBody>
      </p:sp>
    </p:spTree>
    <p:extLst>
      <p:ext uri="{BB962C8B-B14F-4D97-AF65-F5344CB8AC3E}">
        <p14:creationId xmlns:p14="http://schemas.microsoft.com/office/powerpoint/2010/main" val="346469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7DE525E-2F39-96DE-DBC7-1C60215343AE}"/>
              </a:ext>
            </a:extLst>
          </p:cNvPr>
          <p:cNvSpPr>
            <a:spLocks noGrp="1"/>
          </p:cNvSpPr>
          <p:nvPr>
            <p:ph idx="1"/>
          </p:nvPr>
        </p:nvSpPr>
        <p:spPr>
          <a:xfrm>
            <a:off x="739922" y="816638"/>
            <a:ext cx="10712155" cy="5676759"/>
          </a:xfrm>
        </p:spPr>
        <p:txBody>
          <a:bodyPr>
            <a:normAutofit fontScale="92500" lnSpcReduction="20000"/>
          </a:bodyPr>
          <a:lstStyle/>
          <a:p>
            <a:pPr algn="just">
              <a:lnSpc>
                <a:spcPct val="150000"/>
              </a:lnSpc>
            </a:pPr>
            <a:r>
              <a:rPr lang="el-GR" b="1" i="0" dirty="0">
                <a:solidFill>
                  <a:srgbClr val="252525"/>
                </a:solidFill>
                <a:effectLst/>
                <a:latin typeface="Open Sans" panose="020B0606030504020204" pitchFamily="34" charset="0"/>
              </a:rPr>
              <a:t>1)</a:t>
            </a:r>
            <a:r>
              <a:rPr lang="el-GR" b="0" i="0" dirty="0">
                <a:solidFill>
                  <a:srgbClr val="252525"/>
                </a:solidFill>
                <a:effectLst/>
                <a:latin typeface="Open Sans" panose="020B0606030504020204" pitchFamily="34" charset="0"/>
              </a:rPr>
              <a:t> Η </a:t>
            </a:r>
            <a:r>
              <a:rPr lang="el-GR" b="0" i="0" dirty="0" err="1">
                <a:solidFill>
                  <a:srgbClr val="252525"/>
                </a:solidFill>
                <a:effectLst/>
                <a:latin typeface="Open Sans" panose="020B0606030504020204" pitchFamily="34" charset="0"/>
              </a:rPr>
              <a:t>φοίτηση</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χαρακτηρίζεται</a:t>
            </a:r>
            <a:r>
              <a:rPr lang="el-GR" b="0" i="0" dirty="0">
                <a:solidFill>
                  <a:srgbClr val="252525"/>
                </a:solidFill>
                <a:effectLst/>
                <a:latin typeface="Open Sans" panose="020B0606030504020204" pitchFamily="34" charset="0"/>
              </a:rPr>
              <a:t> ως </a:t>
            </a:r>
            <a:r>
              <a:rPr lang="el-GR" b="1" i="0" dirty="0" err="1">
                <a:solidFill>
                  <a:srgbClr val="252525"/>
                </a:solidFill>
                <a:effectLst/>
                <a:latin typeface="Open Sans" panose="020B0606030504020204" pitchFamily="34" charset="0"/>
              </a:rPr>
              <a:t>επαρκής</a:t>
            </a:r>
            <a:r>
              <a:rPr lang="el-GR" b="0" i="0" dirty="0">
                <a:solidFill>
                  <a:srgbClr val="252525"/>
                </a:solidFill>
                <a:effectLst/>
                <a:latin typeface="Open Sans" panose="020B0606030504020204" pitchFamily="34" charset="0"/>
              </a:rPr>
              <a:t> </a:t>
            </a:r>
            <a:r>
              <a:rPr lang="el-GR" b="1" i="0" dirty="0">
                <a:solidFill>
                  <a:srgbClr val="252525"/>
                </a:solidFill>
                <a:effectLst/>
                <a:latin typeface="Open Sans" panose="020B0606030504020204" pitchFamily="34" charset="0"/>
              </a:rPr>
              <a:t>ή </a:t>
            </a:r>
            <a:r>
              <a:rPr lang="el-GR" b="1" i="0" dirty="0" err="1">
                <a:solidFill>
                  <a:srgbClr val="252525"/>
                </a:solidFill>
                <a:effectLst/>
                <a:latin typeface="Open Sans" panose="020B0606030504020204" pitchFamily="34" charset="0"/>
              </a:rPr>
              <a:t>ανεπαρκής</a:t>
            </a:r>
            <a:r>
              <a:rPr lang="el-GR" b="0" i="0" dirty="0">
                <a:solidFill>
                  <a:srgbClr val="252525"/>
                </a:solidFill>
                <a:effectLst/>
                <a:latin typeface="Open Sans" panose="020B0606030504020204" pitchFamily="34" charset="0"/>
              </a:rPr>
              <a:t> με </a:t>
            </a:r>
            <a:r>
              <a:rPr lang="el-GR" b="0" i="0" dirty="0" err="1">
                <a:solidFill>
                  <a:srgbClr val="252525"/>
                </a:solidFill>
                <a:effectLst/>
                <a:latin typeface="Open Sans" panose="020B0606030504020204" pitchFamily="34" charset="0"/>
              </a:rPr>
              <a:t>βάση</a:t>
            </a:r>
            <a:r>
              <a:rPr lang="el-GR" b="0" i="0" dirty="0">
                <a:solidFill>
                  <a:srgbClr val="252525"/>
                </a:solidFill>
                <a:effectLst/>
                <a:latin typeface="Open Sans" panose="020B0606030504020204" pitchFamily="34" charset="0"/>
              </a:rPr>
              <a:t> </a:t>
            </a:r>
            <a:r>
              <a:rPr lang="el-GR" b="1" i="0" dirty="0">
                <a:solidFill>
                  <a:srgbClr val="252525"/>
                </a:solidFill>
                <a:effectLst/>
                <a:latin typeface="Open Sans" panose="020B0606030504020204" pitchFamily="34" charset="0"/>
              </a:rPr>
              <a:t>το </a:t>
            </a:r>
            <a:r>
              <a:rPr lang="el-GR" b="1" i="0" dirty="0" err="1">
                <a:solidFill>
                  <a:srgbClr val="252525"/>
                </a:solidFill>
                <a:effectLst/>
                <a:latin typeface="Open Sans" panose="020B0606030504020204" pitchFamily="34" charset="0"/>
              </a:rPr>
              <a:t>γενικο</a:t>
            </a:r>
            <a:r>
              <a:rPr lang="el-GR" b="1" i="0" dirty="0">
                <a:solidFill>
                  <a:srgbClr val="252525"/>
                </a:solidFill>
                <a:effectLst/>
                <a:latin typeface="Open Sans" panose="020B0606030504020204" pitchFamily="34" charset="0"/>
              </a:rPr>
              <a:t>́ </a:t>
            </a:r>
            <a:r>
              <a:rPr lang="el-GR" b="1" i="0" dirty="0" err="1">
                <a:solidFill>
                  <a:srgbClr val="252525"/>
                </a:solidFill>
                <a:effectLst/>
                <a:latin typeface="Open Sans" panose="020B0606030504020204" pitchFamily="34" charset="0"/>
              </a:rPr>
              <a:t>σύνολο</a:t>
            </a:r>
            <a:r>
              <a:rPr lang="el-GR" b="1" i="0" dirty="0">
                <a:solidFill>
                  <a:srgbClr val="252525"/>
                </a:solidFill>
                <a:effectLst/>
                <a:latin typeface="Open Sans" panose="020B0606030504020204" pitchFamily="34" charset="0"/>
              </a:rPr>
              <a:t> των</a:t>
            </a:r>
            <a:r>
              <a:rPr lang="el-GR" b="0" i="0" dirty="0">
                <a:solidFill>
                  <a:srgbClr val="252525"/>
                </a:solidFill>
                <a:effectLst/>
                <a:latin typeface="Open Sans" panose="020B0606030504020204" pitchFamily="34" charset="0"/>
              </a:rPr>
              <a:t> </a:t>
            </a:r>
            <a:r>
              <a:rPr lang="el-GR" b="1" i="0" dirty="0" err="1">
                <a:solidFill>
                  <a:srgbClr val="252525"/>
                </a:solidFill>
                <a:effectLst/>
                <a:latin typeface="Open Sans" panose="020B0606030504020204" pitchFamily="34" charset="0"/>
              </a:rPr>
              <a:t>απουσιών</a:t>
            </a:r>
            <a:r>
              <a:rPr lang="el-GR" b="1" i="0" dirty="0">
                <a:solidFill>
                  <a:srgbClr val="252525"/>
                </a:solidFill>
                <a:effectLst/>
                <a:latin typeface="Open Sans" panose="020B0606030504020204" pitchFamily="34" charset="0"/>
              </a:rPr>
              <a:t> </a:t>
            </a:r>
            <a:r>
              <a:rPr lang="el-GR" b="0" i="0" dirty="0">
                <a:solidFill>
                  <a:srgbClr val="252525"/>
                </a:solidFill>
                <a:effectLst/>
                <a:latin typeface="Open Sans" panose="020B0606030504020204" pitchFamily="34" charset="0"/>
              </a:rPr>
              <a:t>που </a:t>
            </a:r>
            <a:r>
              <a:rPr lang="el-GR" b="0" i="0" dirty="0" err="1">
                <a:solidFill>
                  <a:srgbClr val="252525"/>
                </a:solidFill>
                <a:effectLst/>
                <a:latin typeface="Open Sans" panose="020B0606030504020204" pitchFamily="34" charset="0"/>
              </a:rPr>
              <a:t>σημειώθηκαν</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κατα</a:t>
            </a:r>
            <a:r>
              <a:rPr lang="el-GR" b="0" i="0" dirty="0">
                <a:solidFill>
                  <a:srgbClr val="252525"/>
                </a:solidFill>
                <a:effectLst/>
                <a:latin typeface="Open Sans" panose="020B0606030504020204" pitchFamily="34" charset="0"/>
              </a:rPr>
              <a:t>́ τη </a:t>
            </a:r>
            <a:r>
              <a:rPr lang="el-GR" b="0" i="0" dirty="0" err="1">
                <a:solidFill>
                  <a:srgbClr val="252525"/>
                </a:solidFill>
                <a:effectLst/>
                <a:latin typeface="Open Sans" panose="020B0606030504020204" pitchFamily="34" charset="0"/>
              </a:rPr>
              <a:t>διάρκεια</a:t>
            </a:r>
            <a:r>
              <a:rPr lang="el-GR" b="0" i="0" dirty="0">
                <a:solidFill>
                  <a:srgbClr val="252525"/>
                </a:solidFill>
                <a:effectLst/>
                <a:latin typeface="Open Sans" panose="020B0606030504020204" pitchFamily="34" charset="0"/>
              </a:rPr>
              <a:t> του </a:t>
            </a:r>
            <a:r>
              <a:rPr lang="el-GR" b="0" i="0" dirty="0" err="1">
                <a:solidFill>
                  <a:srgbClr val="252525"/>
                </a:solidFill>
                <a:effectLst/>
                <a:latin typeface="Open Sans" panose="020B0606030504020204" pitchFamily="34" charset="0"/>
              </a:rPr>
              <a:t>διδακτικου</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έτους</a:t>
            </a:r>
            <a:r>
              <a:rPr lang="el-GR" b="0" i="0" dirty="0">
                <a:solidFill>
                  <a:srgbClr val="252525"/>
                </a:solidFill>
                <a:effectLst/>
                <a:latin typeface="Open Sans" panose="020B0606030504020204" pitchFamily="34" charset="0"/>
              </a:rPr>
              <a:t>.</a:t>
            </a:r>
          </a:p>
          <a:p>
            <a:pPr algn="just">
              <a:lnSpc>
                <a:spcPct val="150000"/>
              </a:lnSpc>
            </a:pPr>
            <a:r>
              <a:rPr lang="el-GR" b="1" i="0" dirty="0">
                <a:solidFill>
                  <a:srgbClr val="252525"/>
                </a:solidFill>
                <a:effectLst/>
                <a:latin typeface="Open Sans" panose="020B0606030504020204" pitchFamily="34" charset="0"/>
              </a:rPr>
              <a:t>2) </a:t>
            </a:r>
            <a:r>
              <a:rPr lang="el-GR" b="0" i="0" dirty="0" err="1">
                <a:solidFill>
                  <a:srgbClr val="252525"/>
                </a:solidFill>
                <a:effectLst/>
                <a:latin typeface="Open Sans" panose="020B0606030504020204" pitchFamily="34" charset="0"/>
              </a:rPr>
              <a:t>Δεδομένης</a:t>
            </a:r>
            <a:r>
              <a:rPr lang="el-GR" b="0" i="0" dirty="0">
                <a:solidFill>
                  <a:srgbClr val="252525"/>
                </a:solidFill>
                <a:effectLst/>
                <a:latin typeface="Open Sans" panose="020B0606030504020204" pitchFamily="34" charset="0"/>
              </a:rPr>
              <a:t> της </a:t>
            </a:r>
            <a:r>
              <a:rPr lang="el-GR" b="0" i="0" dirty="0" err="1">
                <a:solidFill>
                  <a:srgbClr val="252525"/>
                </a:solidFill>
                <a:effectLst/>
                <a:latin typeface="Open Sans" panose="020B0606030504020204" pitchFamily="34" charset="0"/>
              </a:rPr>
              <a:t>υποχρέωσης</a:t>
            </a:r>
            <a:r>
              <a:rPr lang="el-GR" b="0" i="0" dirty="0">
                <a:solidFill>
                  <a:srgbClr val="252525"/>
                </a:solidFill>
                <a:effectLst/>
                <a:latin typeface="Open Sans" panose="020B0606030504020204" pitchFamily="34" charset="0"/>
              </a:rPr>
              <a:t> των </a:t>
            </a:r>
            <a:r>
              <a:rPr lang="el-GR" b="0" i="0" dirty="0" err="1">
                <a:solidFill>
                  <a:srgbClr val="252525"/>
                </a:solidFill>
                <a:effectLst/>
                <a:latin typeface="Open Sans" panose="020B0606030504020204" pitchFamily="34" charset="0"/>
              </a:rPr>
              <a:t>υπεύθυνων</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καθηγητών</a:t>
            </a:r>
            <a:r>
              <a:rPr lang="el-GR" b="0" i="0" dirty="0">
                <a:solidFill>
                  <a:srgbClr val="252525"/>
                </a:solidFill>
                <a:effectLst/>
                <a:latin typeface="Open Sans" panose="020B0606030504020204" pitchFamily="34" charset="0"/>
              </a:rPr>
              <a:t>/</a:t>
            </a:r>
            <a:r>
              <a:rPr lang="el-GR" b="0" i="0" dirty="0" err="1">
                <a:solidFill>
                  <a:srgbClr val="252525"/>
                </a:solidFill>
                <a:effectLst/>
                <a:latin typeface="Open Sans" panose="020B0606030504020204" pitchFamily="34" charset="0"/>
              </a:rPr>
              <a:t>τριών</a:t>
            </a:r>
            <a:r>
              <a:rPr lang="el-GR" b="0" i="0" dirty="0">
                <a:solidFill>
                  <a:srgbClr val="252525"/>
                </a:solidFill>
                <a:effectLst/>
                <a:latin typeface="Open Sans" panose="020B0606030504020204" pitchFamily="34" charset="0"/>
              </a:rPr>
              <a:t> και του/της </a:t>
            </a:r>
            <a:r>
              <a:rPr lang="el-GR" b="0" i="0" dirty="0" err="1">
                <a:solidFill>
                  <a:srgbClr val="252525"/>
                </a:solidFill>
                <a:effectLst/>
                <a:latin typeface="Open Sans" panose="020B0606030504020204" pitchFamily="34" charset="0"/>
              </a:rPr>
              <a:t>Διευθυντη</a:t>
            </a:r>
            <a:r>
              <a:rPr lang="el-GR" b="0" i="0" dirty="0">
                <a:solidFill>
                  <a:srgbClr val="252525"/>
                </a:solidFill>
                <a:effectLst/>
                <a:latin typeface="Open Sans" panose="020B0606030504020204" pitchFamily="34" charset="0"/>
              </a:rPr>
              <a:t>́/ντριας του </a:t>
            </a:r>
            <a:r>
              <a:rPr lang="el-GR" b="0" i="0" dirty="0" err="1">
                <a:solidFill>
                  <a:srgbClr val="252525"/>
                </a:solidFill>
                <a:effectLst/>
                <a:latin typeface="Open Sans" panose="020B0606030504020204" pitchFamily="34" charset="0"/>
              </a:rPr>
              <a:t>σχολείου</a:t>
            </a:r>
            <a:r>
              <a:rPr lang="el-GR" b="0" i="0" dirty="0">
                <a:solidFill>
                  <a:srgbClr val="252525"/>
                </a:solidFill>
                <a:effectLst/>
                <a:latin typeface="Open Sans" panose="020B0606030504020204" pitchFamily="34" charset="0"/>
              </a:rPr>
              <a:t> να </a:t>
            </a:r>
            <a:r>
              <a:rPr lang="el-GR" b="0" i="0" dirty="0" err="1">
                <a:solidFill>
                  <a:srgbClr val="252525"/>
                </a:solidFill>
                <a:effectLst/>
                <a:latin typeface="Open Sans" panose="020B0606030504020204" pitchFamily="34" charset="0"/>
              </a:rPr>
              <a:t>ενημερώνουν</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άμεσα</a:t>
            </a:r>
            <a:r>
              <a:rPr lang="el-GR" b="0" i="0" dirty="0">
                <a:solidFill>
                  <a:srgbClr val="252525"/>
                </a:solidFill>
                <a:effectLst/>
                <a:latin typeface="Open Sans" panose="020B0606030504020204" pitchFamily="34" charset="0"/>
              </a:rPr>
              <a:t> τους </a:t>
            </a:r>
            <a:r>
              <a:rPr lang="el-GR" b="0" i="0" dirty="0" err="1">
                <a:solidFill>
                  <a:srgbClr val="252525"/>
                </a:solidFill>
                <a:effectLst/>
                <a:latin typeface="Open Sans" panose="020B0606030504020204" pitchFamily="34" charset="0"/>
              </a:rPr>
              <a:t>κηδεμόνες</a:t>
            </a:r>
            <a:r>
              <a:rPr lang="el-GR" b="0" i="0" dirty="0">
                <a:solidFill>
                  <a:srgbClr val="252525"/>
                </a:solidFill>
                <a:effectLst/>
                <a:latin typeface="Open Sans" panose="020B0606030504020204" pitchFamily="34" charset="0"/>
              </a:rPr>
              <a:t> για τις </a:t>
            </a:r>
            <a:r>
              <a:rPr lang="el-GR" b="0" i="0" dirty="0" err="1">
                <a:solidFill>
                  <a:srgbClr val="252525"/>
                </a:solidFill>
                <a:effectLst/>
                <a:latin typeface="Open Sans" panose="020B0606030504020204" pitchFamily="34" charset="0"/>
              </a:rPr>
              <a:t>απουσίες</a:t>
            </a:r>
            <a:r>
              <a:rPr lang="el-GR" b="0" i="0" dirty="0">
                <a:solidFill>
                  <a:srgbClr val="252525"/>
                </a:solidFill>
                <a:effectLst/>
                <a:latin typeface="Open Sans" panose="020B0606030504020204" pitchFamily="34" charset="0"/>
              </a:rPr>
              <a:t> των </a:t>
            </a:r>
            <a:r>
              <a:rPr lang="el-GR" b="0" i="0" dirty="0" err="1">
                <a:solidFill>
                  <a:srgbClr val="252525"/>
                </a:solidFill>
                <a:effectLst/>
                <a:latin typeface="Open Sans" panose="020B0606030504020204" pitchFamily="34" charset="0"/>
              </a:rPr>
              <a:t>μαθητών</a:t>
            </a:r>
            <a:r>
              <a:rPr lang="el-GR" b="0" i="0" dirty="0">
                <a:solidFill>
                  <a:srgbClr val="252525"/>
                </a:solidFill>
                <a:effectLst/>
                <a:latin typeface="Open Sans" panose="020B0606030504020204" pitchFamily="34" charset="0"/>
              </a:rPr>
              <a:t>/</a:t>
            </a:r>
            <a:r>
              <a:rPr lang="el-GR" b="0" i="0" dirty="0" err="1">
                <a:solidFill>
                  <a:srgbClr val="252525"/>
                </a:solidFill>
                <a:effectLst/>
                <a:latin typeface="Open Sans" panose="020B0606030504020204" pitchFamily="34" charset="0"/>
              </a:rPr>
              <a:t>τριών</a:t>
            </a:r>
            <a:r>
              <a:rPr lang="el-GR" b="0" i="0" dirty="0">
                <a:solidFill>
                  <a:srgbClr val="252525"/>
                </a:solidFill>
                <a:effectLst/>
                <a:latin typeface="Open Sans" panose="020B0606030504020204" pitchFamily="34" charset="0"/>
              </a:rPr>
              <a:t> και της </a:t>
            </a:r>
            <a:r>
              <a:rPr lang="el-GR" b="0" i="0" dirty="0" err="1">
                <a:solidFill>
                  <a:srgbClr val="252525"/>
                </a:solidFill>
                <a:effectLst/>
                <a:latin typeface="Open Sans" panose="020B0606030504020204" pitchFamily="34" charset="0"/>
              </a:rPr>
              <a:t>υποχρέωσης</a:t>
            </a:r>
            <a:r>
              <a:rPr lang="el-GR" b="0" i="0" dirty="0">
                <a:solidFill>
                  <a:srgbClr val="252525"/>
                </a:solidFill>
                <a:effectLst/>
                <a:latin typeface="Open Sans" panose="020B0606030504020204" pitchFamily="34" charset="0"/>
              </a:rPr>
              <a:t> των </a:t>
            </a:r>
            <a:r>
              <a:rPr lang="el-GR" b="0" i="0" dirty="0" err="1">
                <a:solidFill>
                  <a:srgbClr val="252525"/>
                </a:solidFill>
                <a:effectLst/>
                <a:latin typeface="Open Sans" panose="020B0606030504020204" pitchFamily="34" charset="0"/>
              </a:rPr>
              <a:t>κηδεμόνων</a:t>
            </a:r>
            <a:r>
              <a:rPr lang="el-GR" b="0" i="0" dirty="0">
                <a:solidFill>
                  <a:srgbClr val="252525"/>
                </a:solidFill>
                <a:effectLst/>
                <a:latin typeface="Open Sans" panose="020B0606030504020204" pitchFamily="34" charset="0"/>
              </a:rPr>
              <a:t> να </a:t>
            </a:r>
            <a:r>
              <a:rPr lang="el-GR" b="0" i="0" dirty="0" err="1">
                <a:solidFill>
                  <a:srgbClr val="252525"/>
                </a:solidFill>
                <a:effectLst/>
                <a:latin typeface="Open Sans" panose="020B0606030504020204" pitchFamily="34" charset="0"/>
              </a:rPr>
              <a:t>ενημερώνουν</a:t>
            </a:r>
            <a:r>
              <a:rPr lang="el-GR" b="0" i="0" dirty="0">
                <a:solidFill>
                  <a:srgbClr val="252525"/>
                </a:solidFill>
                <a:effectLst/>
                <a:latin typeface="Open Sans" panose="020B0606030504020204" pitchFamily="34" charset="0"/>
              </a:rPr>
              <a:t> το </a:t>
            </a:r>
            <a:r>
              <a:rPr lang="el-GR" b="0" i="0" dirty="0" err="1">
                <a:solidFill>
                  <a:srgbClr val="252525"/>
                </a:solidFill>
                <a:effectLst/>
                <a:latin typeface="Open Sans" panose="020B0606030504020204" pitchFamily="34" charset="0"/>
              </a:rPr>
              <a:t>σχολείο</a:t>
            </a:r>
            <a:r>
              <a:rPr lang="el-GR" b="0" i="0" dirty="0">
                <a:solidFill>
                  <a:srgbClr val="252525"/>
                </a:solidFill>
                <a:effectLst/>
                <a:latin typeface="Open Sans" panose="020B0606030504020204" pitchFamily="34" charset="0"/>
              </a:rPr>
              <a:t> για τους </a:t>
            </a:r>
            <a:r>
              <a:rPr lang="el-GR" b="0" i="0" dirty="0" err="1">
                <a:solidFill>
                  <a:srgbClr val="252525"/>
                </a:solidFill>
                <a:effectLst/>
                <a:latin typeface="Open Sans" panose="020B0606030504020204" pitchFamily="34" charset="0"/>
              </a:rPr>
              <a:t>λόγους</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απουσίας</a:t>
            </a:r>
            <a:r>
              <a:rPr lang="el-GR" b="0" i="0" dirty="0">
                <a:solidFill>
                  <a:srgbClr val="252525"/>
                </a:solidFill>
                <a:effectLst/>
                <a:latin typeface="Open Sans" panose="020B0606030504020204" pitchFamily="34" charset="0"/>
              </a:rPr>
              <a:t> των </a:t>
            </a:r>
            <a:r>
              <a:rPr lang="el-GR" b="0" i="0" dirty="0" err="1">
                <a:solidFill>
                  <a:srgbClr val="252525"/>
                </a:solidFill>
                <a:effectLst/>
                <a:latin typeface="Open Sans" panose="020B0606030504020204" pitchFamily="34" charset="0"/>
              </a:rPr>
              <a:t>μαθητών</a:t>
            </a:r>
            <a:r>
              <a:rPr lang="el-GR" b="0" i="0" dirty="0">
                <a:solidFill>
                  <a:srgbClr val="252525"/>
                </a:solidFill>
                <a:effectLst/>
                <a:latin typeface="Open Sans" panose="020B0606030504020204" pitchFamily="34" charset="0"/>
              </a:rPr>
              <a:t>/</a:t>
            </a:r>
            <a:r>
              <a:rPr lang="el-GR" b="0" i="0" dirty="0" err="1">
                <a:solidFill>
                  <a:srgbClr val="252525"/>
                </a:solidFill>
                <a:effectLst/>
                <a:latin typeface="Open Sans" panose="020B0606030504020204" pitchFamily="34" charset="0"/>
              </a:rPr>
              <a:t>τριών</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κατα</a:t>
            </a:r>
            <a:r>
              <a:rPr lang="el-GR" b="0" i="0" dirty="0">
                <a:solidFill>
                  <a:srgbClr val="252525"/>
                </a:solidFill>
                <a:effectLst/>
                <a:latin typeface="Open Sans" panose="020B0606030504020204" pitchFamily="34" charset="0"/>
              </a:rPr>
              <a:t>́ τον </a:t>
            </a:r>
            <a:r>
              <a:rPr lang="el-GR" b="0" i="0" dirty="0" err="1">
                <a:solidFill>
                  <a:srgbClr val="252525"/>
                </a:solidFill>
                <a:effectLst/>
                <a:latin typeface="Open Sans" panose="020B0606030504020204" pitchFamily="34" charset="0"/>
              </a:rPr>
              <a:t>χαρακτηρισμο</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φοίτησης</a:t>
            </a:r>
            <a:r>
              <a:rPr lang="el-GR" b="0" i="0" dirty="0">
                <a:solidFill>
                  <a:srgbClr val="252525"/>
                </a:solidFill>
                <a:effectLst/>
                <a:latin typeface="Open Sans" panose="020B0606030504020204" pitchFamily="34" charset="0"/>
              </a:rPr>
              <a:t> </a:t>
            </a:r>
            <a:r>
              <a:rPr lang="el-GR" b="1" i="0" u="sng" dirty="0">
                <a:solidFill>
                  <a:srgbClr val="FF0000"/>
                </a:solidFill>
                <a:effectLst/>
                <a:latin typeface="Open Sans" panose="020B0606030504020204" pitchFamily="34" charset="0"/>
              </a:rPr>
              <a:t>οι </a:t>
            </a:r>
            <a:r>
              <a:rPr lang="el-GR" b="1" i="0" u="sng" dirty="0" err="1">
                <a:solidFill>
                  <a:srgbClr val="FF0000"/>
                </a:solidFill>
                <a:effectLst/>
                <a:latin typeface="Open Sans" panose="020B0606030504020204" pitchFamily="34" charset="0"/>
              </a:rPr>
              <a:t>απουσίες</a:t>
            </a:r>
            <a:r>
              <a:rPr lang="el-GR" b="1" i="0" u="sng" dirty="0">
                <a:solidFill>
                  <a:srgbClr val="FF0000"/>
                </a:solidFill>
                <a:effectLst/>
                <a:latin typeface="Open Sans" panose="020B0606030504020204" pitchFamily="34" charset="0"/>
              </a:rPr>
              <a:t> δεν </a:t>
            </a:r>
            <a:r>
              <a:rPr lang="el-GR" b="1" i="0" u="sng" dirty="0" err="1">
                <a:solidFill>
                  <a:srgbClr val="FF0000"/>
                </a:solidFill>
                <a:effectLst/>
                <a:latin typeface="Open Sans" panose="020B0606030504020204" pitchFamily="34" charset="0"/>
              </a:rPr>
              <a:t>διακρίνονται</a:t>
            </a:r>
            <a:r>
              <a:rPr lang="el-GR" b="1" i="0" u="sng" dirty="0">
                <a:solidFill>
                  <a:srgbClr val="FF0000"/>
                </a:solidFill>
                <a:effectLst/>
                <a:latin typeface="Open Sans" panose="020B0606030504020204" pitchFamily="34" charset="0"/>
              </a:rPr>
              <a:t> σε </a:t>
            </a:r>
            <a:r>
              <a:rPr lang="el-GR" b="1" i="0" u="sng" dirty="0" err="1">
                <a:solidFill>
                  <a:srgbClr val="FF0000"/>
                </a:solidFill>
                <a:effectLst/>
                <a:latin typeface="Open Sans" panose="020B0606030504020204" pitchFamily="34" charset="0"/>
              </a:rPr>
              <a:t>δικαιολογημένες</a:t>
            </a:r>
            <a:r>
              <a:rPr lang="el-GR" b="1" i="0" u="sng" dirty="0">
                <a:solidFill>
                  <a:srgbClr val="FF0000"/>
                </a:solidFill>
                <a:effectLst/>
                <a:latin typeface="Open Sans" panose="020B0606030504020204" pitchFamily="34" charset="0"/>
              </a:rPr>
              <a:t> και </a:t>
            </a:r>
            <a:r>
              <a:rPr lang="el-GR" b="1" i="0" u="sng" dirty="0" err="1">
                <a:solidFill>
                  <a:srgbClr val="FF0000"/>
                </a:solidFill>
                <a:effectLst/>
                <a:latin typeface="Open Sans" panose="020B0606030504020204" pitchFamily="34" charset="0"/>
              </a:rPr>
              <a:t>αδικαιολόγητες</a:t>
            </a:r>
            <a:r>
              <a:rPr lang="el-GR" b="1" i="0" dirty="0">
                <a:solidFill>
                  <a:srgbClr val="FF0000"/>
                </a:solidFill>
                <a:effectLst/>
                <a:latin typeface="Open Sans" panose="020B0606030504020204" pitchFamily="34" charset="0"/>
              </a:rPr>
              <a:t>.</a:t>
            </a:r>
          </a:p>
          <a:p>
            <a:pPr algn="just">
              <a:lnSpc>
                <a:spcPct val="150000"/>
              </a:lnSpc>
            </a:pPr>
            <a:r>
              <a:rPr lang="el-GR" b="0" i="0" dirty="0" err="1">
                <a:solidFill>
                  <a:srgbClr val="252525"/>
                </a:solidFill>
                <a:effectLst/>
                <a:latin typeface="Open Sans" panose="020B0606030504020204" pitchFamily="34" charset="0"/>
              </a:rPr>
              <a:t>Επίσης</a:t>
            </a:r>
            <a:r>
              <a:rPr lang="el-GR" b="0" i="0" dirty="0">
                <a:solidFill>
                  <a:srgbClr val="252525"/>
                </a:solidFill>
                <a:effectLst/>
                <a:latin typeface="Open Sans" panose="020B0606030504020204" pitchFamily="34" charset="0"/>
              </a:rPr>
              <a:t>, δεν </a:t>
            </a:r>
            <a:r>
              <a:rPr lang="el-GR" b="0" i="0" dirty="0" err="1">
                <a:solidFill>
                  <a:srgbClr val="252525"/>
                </a:solidFill>
                <a:effectLst/>
                <a:latin typeface="Open Sans" panose="020B0606030504020204" pitchFamily="34" charset="0"/>
              </a:rPr>
              <a:t>προβλέπεται</a:t>
            </a:r>
            <a:r>
              <a:rPr lang="el-GR" b="0" i="0" dirty="0">
                <a:solidFill>
                  <a:srgbClr val="252525"/>
                </a:solidFill>
                <a:effectLst/>
                <a:latin typeface="Open Sans" panose="020B0606030504020204" pitchFamily="34" charset="0"/>
              </a:rPr>
              <a:t> η </a:t>
            </a:r>
            <a:r>
              <a:rPr lang="el-GR" b="0" i="0" dirty="0" err="1">
                <a:solidFill>
                  <a:srgbClr val="252525"/>
                </a:solidFill>
                <a:effectLst/>
                <a:latin typeface="Open Sans" panose="020B0606030504020204" pitchFamily="34" charset="0"/>
              </a:rPr>
              <a:t>περίπτωση</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ανάθεσης</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εργασίας</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απο</a:t>
            </a:r>
            <a:r>
              <a:rPr lang="el-GR" b="0" i="0" dirty="0">
                <a:solidFill>
                  <a:srgbClr val="252525"/>
                </a:solidFill>
                <a:effectLst/>
                <a:latin typeface="Open Sans" panose="020B0606030504020204" pitchFamily="34" charset="0"/>
              </a:rPr>
              <a:t>́ τον/τη </a:t>
            </a:r>
            <a:r>
              <a:rPr lang="el-GR" b="0" i="0" dirty="0" err="1">
                <a:solidFill>
                  <a:srgbClr val="252525"/>
                </a:solidFill>
                <a:effectLst/>
                <a:latin typeface="Open Sans" panose="020B0606030504020204" pitchFamily="34" charset="0"/>
              </a:rPr>
              <a:t>Διευθυντη</a:t>
            </a:r>
            <a:r>
              <a:rPr lang="el-GR" b="0" i="0" dirty="0">
                <a:solidFill>
                  <a:srgbClr val="252525"/>
                </a:solidFill>
                <a:effectLst/>
                <a:latin typeface="Open Sans" panose="020B0606030504020204" pitchFamily="34" charset="0"/>
              </a:rPr>
              <a:t>́/</a:t>
            </a:r>
            <a:r>
              <a:rPr lang="el-GR" b="0" i="0" dirty="0" err="1">
                <a:solidFill>
                  <a:srgbClr val="252525"/>
                </a:solidFill>
                <a:effectLst/>
                <a:latin typeface="Open Sans" panose="020B0606030504020204" pitchFamily="34" charset="0"/>
              </a:rPr>
              <a:t>ντρια</a:t>
            </a:r>
            <a:r>
              <a:rPr lang="el-GR" b="0" i="0" dirty="0">
                <a:solidFill>
                  <a:srgbClr val="252525"/>
                </a:solidFill>
                <a:effectLst/>
                <a:latin typeface="Open Sans" panose="020B0606030504020204" pitchFamily="34" charset="0"/>
              </a:rPr>
              <a:t> της </a:t>
            </a:r>
            <a:r>
              <a:rPr lang="el-GR" b="0" i="0" dirty="0" err="1">
                <a:solidFill>
                  <a:srgbClr val="252525"/>
                </a:solidFill>
                <a:effectLst/>
                <a:latin typeface="Open Sans" panose="020B0606030504020204" pitchFamily="34" charset="0"/>
              </a:rPr>
              <a:t>σχολικής</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μονάδας</a:t>
            </a:r>
            <a:r>
              <a:rPr lang="el-GR" b="0" i="0" dirty="0">
                <a:solidFill>
                  <a:srgbClr val="252525"/>
                </a:solidFill>
                <a:effectLst/>
                <a:latin typeface="Open Sans" panose="020B0606030504020204" pitchFamily="34" charset="0"/>
              </a:rPr>
              <a:t> σε </a:t>
            </a:r>
            <a:r>
              <a:rPr lang="el-GR" b="0" i="0" dirty="0" err="1">
                <a:solidFill>
                  <a:srgbClr val="252525"/>
                </a:solidFill>
                <a:effectLst/>
                <a:latin typeface="Open Sans" panose="020B0606030504020204" pitchFamily="34" charset="0"/>
              </a:rPr>
              <a:t>μαθητη</a:t>
            </a:r>
            <a:r>
              <a:rPr lang="el-GR" b="0" i="0" dirty="0">
                <a:solidFill>
                  <a:srgbClr val="252525"/>
                </a:solidFill>
                <a:effectLst/>
                <a:latin typeface="Open Sans" panose="020B0606030504020204" pitchFamily="34" charset="0"/>
              </a:rPr>
              <a:t>́/τριας </a:t>
            </a:r>
            <a:r>
              <a:rPr lang="el-GR" b="0" i="0" dirty="0" err="1">
                <a:solidFill>
                  <a:srgbClr val="252525"/>
                </a:solidFill>
                <a:effectLst/>
                <a:latin typeface="Open Sans" panose="020B0606030504020204" pitchFamily="34" charset="0"/>
              </a:rPr>
              <a:t>χωρίς</a:t>
            </a:r>
            <a:r>
              <a:rPr lang="el-GR" b="0" i="0" dirty="0">
                <a:solidFill>
                  <a:srgbClr val="252525"/>
                </a:solidFill>
                <a:effectLst/>
                <a:latin typeface="Open Sans" panose="020B0606030504020204" pitchFamily="34" charset="0"/>
              </a:rPr>
              <a:t> την </a:t>
            </a:r>
            <a:r>
              <a:rPr lang="el-GR" b="0" i="0" dirty="0" err="1">
                <a:solidFill>
                  <a:srgbClr val="252525"/>
                </a:solidFill>
                <a:effectLst/>
                <a:latin typeface="Open Sans" panose="020B0606030504020204" pitchFamily="34" charset="0"/>
              </a:rPr>
              <a:t>καταχώριση</a:t>
            </a:r>
            <a:r>
              <a:rPr lang="el-GR" b="0" i="0" dirty="0">
                <a:solidFill>
                  <a:srgbClr val="252525"/>
                </a:solidFill>
                <a:effectLst/>
                <a:latin typeface="Open Sans" panose="020B0606030504020204" pitchFamily="34" charset="0"/>
              </a:rPr>
              <a:t> </a:t>
            </a:r>
            <a:r>
              <a:rPr lang="el-GR" b="0" i="0" dirty="0" err="1">
                <a:solidFill>
                  <a:srgbClr val="252525"/>
                </a:solidFill>
                <a:effectLst/>
                <a:latin typeface="Open Sans" panose="020B0606030504020204" pitchFamily="34" charset="0"/>
              </a:rPr>
              <a:t>απουσίας</a:t>
            </a:r>
            <a:r>
              <a:rPr lang="el-GR" b="0" i="0" dirty="0">
                <a:solidFill>
                  <a:srgbClr val="252525"/>
                </a:solidFill>
                <a:effectLst/>
                <a:latin typeface="Open Sans" panose="020B0606030504020204" pitchFamily="34" charset="0"/>
              </a:rPr>
              <a:t>/</a:t>
            </a:r>
            <a:r>
              <a:rPr lang="el-GR" b="0" i="0" dirty="0" err="1">
                <a:solidFill>
                  <a:srgbClr val="252525"/>
                </a:solidFill>
                <a:effectLst/>
                <a:latin typeface="Open Sans" panose="020B0606030504020204" pitchFamily="34" charset="0"/>
              </a:rPr>
              <a:t>απουσιών</a:t>
            </a:r>
            <a:r>
              <a:rPr lang="el-GR" b="0" i="0" dirty="0">
                <a:solidFill>
                  <a:srgbClr val="252525"/>
                </a:solidFill>
                <a:effectLst/>
                <a:latin typeface="Open Sans" panose="020B0606030504020204" pitchFamily="34" charset="0"/>
              </a:rPr>
              <a:t>.</a:t>
            </a:r>
          </a:p>
          <a:p>
            <a:pPr algn="just">
              <a:lnSpc>
                <a:spcPct val="150000"/>
              </a:lnSpc>
            </a:pPr>
            <a:r>
              <a:rPr lang="el-GR" b="1" i="0" dirty="0">
                <a:solidFill>
                  <a:srgbClr val="FF0000"/>
                </a:solidFill>
                <a:effectLst/>
                <a:latin typeface="Open Sans" panose="020B0606030504020204" pitchFamily="34" charset="0"/>
              </a:rPr>
              <a:t>3)</a:t>
            </a:r>
            <a:r>
              <a:rPr lang="el-GR" b="1" i="0" dirty="0">
                <a:solidFill>
                  <a:srgbClr val="252525"/>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Επαρκής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χαρακτηρίζεται</a:t>
            </a:r>
            <a:r>
              <a:rPr lang="el-GR" b="1" i="0" dirty="0">
                <a:solidFill>
                  <a:srgbClr val="FF0000"/>
                </a:solidFill>
                <a:effectLst/>
                <a:latin typeface="Open Sans" panose="020B0606030504020204" pitchFamily="34" charset="0"/>
              </a:rPr>
              <a:t> η </a:t>
            </a:r>
            <a:r>
              <a:rPr lang="el-GR" b="1" i="0" dirty="0" err="1">
                <a:solidFill>
                  <a:srgbClr val="FF0000"/>
                </a:solidFill>
                <a:effectLst/>
                <a:latin typeface="Open Sans" panose="020B0606030504020204" pitchFamily="34" charset="0"/>
              </a:rPr>
              <a:t>φοίτηση</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μαθητών</a:t>
            </a:r>
            <a:r>
              <a:rPr lang="el-GR" b="1" i="0" dirty="0">
                <a:solidFill>
                  <a:srgbClr val="FF0000"/>
                </a:solidFill>
                <a:effectLst/>
                <a:latin typeface="Open Sans" panose="020B0606030504020204" pitchFamily="34" charset="0"/>
              </a:rPr>
              <a:t>/</a:t>
            </a:r>
            <a:r>
              <a:rPr lang="el-GR" b="1" i="0" dirty="0" err="1">
                <a:solidFill>
                  <a:srgbClr val="FF0000"/>
                </a:solidFill>
                <a:effectLst/>
                <a:latin typeface="Open Sans" panose="020B0606030504020204" pitchFamily="34" charset="0"/>
              </a:rPr>
              <a:t>τριών</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εφόσον</a:t>
            </a:r>
            <a:r>
              <a:rPr lang="el-GR" b="1" i="0" dirty="0">
                <a:solidFill>
                  <a:srgbClr val="FF0000"/>
                </a:solidFill>
                <a:effectLst/>
                <a:latin typeface="Open Sans" panose="020B0606030504020204" pitchFamily="34" charset="0"/>
              </a:rPr>
              <a:t> το </a:t>
            </a:r>
            <a:r>
              <a:rPr lang="el-GR" b="1" i="0" dirty="0" err="1">
                <a:solidFill>
                  <a:srgbClr val="FF0000"/>
                </a:solidFill>
                <a:effectLst/>
                <a:latin typeface="Open Sans" panose="020B0606030504020204" pitchFamily="34" charset="0"/>
              </a:rPr>
              <a:t>σύνολο</a:t>
            </a:r>
            <a:r>
              <a:rPr lang="el-GR" b="1" i="0" dirty="0">
                <a:solidFill>
                  <a:srgbClr val="FF0000"/>
                </a:solidFill>
                <a:effectLst/>
                <a:latin typeface="Open Sans" panose="020B0606030504020204" pitchFamily="34" charset="0"/>
              </a:rPr>
              <a:t> των </a:t>
            </a:r>
            <a:r>
              <a:rPr lang="el-GR" b="1" i="0" dirty="0" err="1">
                <a:solidFill>
                  <a:srgbClr val="FF0000"/>
                </a:solidFill>
                <a:effectLst/>
                <a:latin typeface="Open Sans" panose="020B0606030504020204" pitchFamily="34" charset="0"/>
              </a:rPr>
              <a:t>απουσιών</a:t>
            </a:r>
            <a:r>
              <a:rPr lang="el-GR" b="1" i="0" dirty="0">
                <a:solidFill>
                  <a:srgbClr val="FF0000"/>
                </a:solidFill>
                <a:effectLst/>
                <a:latin typeface="Open Sans" panose="020B0606030504020204" pitchFamily="34" charset="0"/>
              </a:rPr>
              <a:t> του/της </a:t>
            </a:r>
            <a:r>
              <a:rPr lang="el-GR" b="1" i="0" u="sng" dirty="0">
                <a:solidFill>
                  <a:srgbClr val="FF0000"/>
                </a:solidFill>
                <a:effectLst/>
                <a:latin typeface="Open Sans" panose="020B0606030504020204" pitchFamily="34" charset="0"/>
              </a:rPr>
              <a:t>δεν </a:t>
            </a:r>
            <a:r>
              <a:rPr lang="el-GR" b="1" i="0" u="sng" dirty="0" err="1">
                <a:solidFill>
                  <a:srgbClr val="FF0000"/>
                </a:solidFill>
                <a:effectLst/>
                <a:latin typeface="Open Sans" panose="020B0606030504020204" pitchFamily="34" charset="0"/>
              </a:rPr>
              <a:t>υπερβαίνει</a:t>
            </a:r>
            <a:r>
              <a:rPr lang="el-GR" b="1" i="0" u="sng" dirty="0">
                <a:solidFill>
                  <a:srgbClr val="FF0000"/>
                </a:solidFill>
                <a:effectLst/>
                <a:latin typeface="Open Sans" panose="020B0606030504020204" pitchFamily="34" charset="0"/>
              </a:rPr>
              <a:t> τις </a:t>
            </a:r>
            <a:r>
              <a:rPr lang="el-GR" b="1" i="0" u="sng" dirty="0" err="1">
                <a:solidFill>
                  <a:srgbClr val="FF0000"/>
                </a:solidFill>
                <a:effectLst/>
                <a:latin typeface="Open Sans" panose="020B0606030504020204" pitchFamily="34" charset="0"/>
              </a:rPr>
              <a:t>εκατόν</a:t>
            </a:r>
            <a:r>
              <a:rPr lang="el-GR" b="1" i="0" u="sng" dirty="0">
                <a:solidFill>
                  <a:srgbClr val="FF0000"/>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δεκατέσσερις</a:t>
            </a:r>
            <a:r>
              <a:rPr lang="el-GR" b="1" i="0" u="sng" dirty="0">
                <a:solidFill>
                  <a:srgbClr val="FF0000"/>
                </a:solidFill>
                <a:effectLst/>
                <a:latin typeface="Open Sans" panose="020B0606030504020204" pitchFamily="34" charset="0"/>
              </a:rPr>
              <a:t> (114)</a:t>
            </a:r>
            <a:r>
              <a:rPr lang="el-GR" b="1" i="0" dirty="0">
                <a:solidFill>
                  <a:srgbClr val="FF0000"/>
                </a:solidFill>
                <a:effectLst/>
                <a:latin typeface="Open Sans" panose="020B0606030504020204" pitchFamily="34" charset="0"/>
              </a:rPr>
              <a:t>.</a:t>
            </a:r>
          </a:p>
          <a:p>
            <a:pPr algn="just">
              <a:lnSpc>
                <a:spcPct val="150000"/>
              </a:lnSpc>
            </a:pPr>
            <a:r>
              <a:rPr lang="el-GR" b="1" i="0" dirty="0">
                <a:solidFill>
                  <a:srgbClr val="FF0000"/>
                </a:solidFill>
                <a:effectLst/>
                <a:latin typeface="Open Sans" panose="020B0606030504020204" pitchFamily="34" charset="0"/>
              </a:rPr>
              <a:t>4) </a:t>
            </a:r>
            <a:r>
              <a:rPr lang="el-GR" b="1" i="0" u="sng" dirty="0" err="1">
                <a:solidFill>
                  <a:srgbClr val="FF0000"/>
                </a:solidFill>
                <a:effectLst/>
                <a:latin typeface="Open Sans" panose="020B0606030504020204" pitchFamily="34" charset="0"/>
              </a:rPr>
              <a:t>Ανεπαρκής</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χαρακτηρίζεται</a:t>
            </a:r>
            <a:r>
              <a:rPr lang="el-GR" b="1" i="0" dirty="0">
                <a:solidFill>
                  <a:srgbClr val="FF0000"/>
                </a:solidFill>
                <a:effectLst/>
                <a:latin typeface="Open Sans" panose="020B0606030504020204" pitchFamily="34" charset="0"/>
              </a:rPr>
              <a:t> η </a:t>
            </a:r>
            <a:r>
              <a:rPr lang="el-GR" b="1" i="0" dirty="0" err="1">
                <a:solidFill>
                  <a:srgbClr val="FF0000"/>
                </a:solidFill>
                <a:effectLst/>
                <a:latin typeface="Open Sans" panose="020B0606030504020204" pitchFamily="34" charset="0"/>
              </a:rPr>
              <a:t>φοίτηση</a:t>
            </a:r>
            <a:r>
              <a:rPr lang="el-GR" b="1" i="0" dirty="0">
                <a:solidFill>
                  <a:srgbClr val="FF0000"/>
                </a:solidFill>
                <a:effectLst/>
                <a:latin typeface="Open Sans" panose="020B0606030504020204" pitchFamily="34" charset="0"/>
              </a:rPr>
              <a:t> </a:t>
            </a:r>
            <a:r>
              <a:rPr lang="el-GR" b="1" i="0" dirty="0" err="1">
                <a:solidFill>
                  <a:srgbClr val="FF0000"/>
                </a:solidFill>
                <a:effectLst/>
                <a:latin typeface="Open Sans" panose="020B0606030504020204" pitchFamily="34" charset="0"/>
              </a:rPr>
              <a:t>μαθητη</a:t>
            </a:r>
            <a:r>
              <a:rPr lang="el-GR" b="1" i="0" dirty="0">
                <a:solidFill>
                  <a:srgbClr val="FF0000"/>
                </a:solidFill>
                <a:effectLst/>
                <a:latin typeface="Open Sans" panose="020B0606030504020204" pitchFamily="34" charset="0"/>
              </a:rPr>
              <a:t>́/τριας που </a:t>
            </a:r>
            <a:r>
              <a:rPr lang="el-GR" b="1" i="0" dirty="0" err="1">
                <a:solidFill>
                  <a:srgbClr val="FF0000"/>
                </a:solidFill>
                <a:effectLst/>
                <a:latin typeface="Open Sans" panose="020B0606030504020204" pitchFamily="34" charset="0"/>
              </a:rPr>
              <a:t>σημείωσε</a:t>
            </a:r>
            <a:r>
              <a:rPr lang="el-GR" b="1" i="0" dirty="0">
                <a:solidFill>
                  <a:srgbClr val="FF0000"/>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πάνω</a:t>
            </a:r>
            <a:r>
              <a:rPr lang="el-GR" b="1" i="0" u="sng" dirty="0">
                <a:solidFill>
                  <a:srgbClr val="FF0000"/>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απο</a:t>
            </a:r>
            <a:r>
              <a:rPr lang="el-GR" b="1" i="0" u="sng" dirty="0">
                <a:solidFill>
                  <a:srgbClr val="FF0000"/>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εκατόν</a:t>
            </a:r>
            <a:r>
              <a:rPr lang="el-GR" b="1" i="0" u="sng" dirty="0">
                <a:solidFill>
                  <a:srgbClr val="FF0000"/>
                </a:solidFill>
                <a:effectLst/>
                <a:latin typeface="Open Sans" panose="020B0606030504020204" pitchFamily="34" charset="0"/>
              </a:rPr>
              <a:t> </a:t>
            </a:r>
            <a:r>
              <a:rPr lang="el-GR" b="1" i="0" u="sng" dirty="0" err="1">
                <a:solidFill>
                  <a:srgbClr val="FF0000"/>
                </a:solidFill>
                <a:effectLst/>
                <a:latin typeface="Open Sans" panose="020B0606030504020204" pitchFamily="34" charset="0"/>
              </a:rPr>
              <a:t>δεκατέσσερις</a:t>
            </a:r>
            <a:r>
              <a:rPr lang="el-GR" b="1" i="0" u="sng" dirty="0">
                <a:solidFill>
                  <a:srgbClr val="FF0000"/>
                </a:solidFill>
                <a:effectLst/>
                <a:latin typeface="Open Sans" panose="020B0606030504020204" pitchFamily="34" charset="0"/>
              </a:rPr>
              <a:t> (114) </a:t>
            </a:r>
            <a:r>
              <a:rPr lang="el-GR" b="1" i="0" u="sng" dirty="0" err="1">
                <a:solidFill>
                  <a:srgbClr val="FF0000"/>
                </a:solidFill>
                <a:effectLst/>
                <a:latin typeface="Open Sans" panose="020B0606030504020204" pitchFamily="34" charset="0"/>
              </a:rPr>
              <a:t>απουσίες</a:t>
            </a:r>
            <a:r>
              <a:rPr lang="el-GR" b="1" i="0" dirty="0">
                <a:solidFill>
                  <a:srgbClr val="FF0000"/>
                </a:solidFill>
                <a:effectLst/>
                <a:latin typeface="Open Sans" panose="020B0606030504020204" pitchFamily="34" charset="0"/>
              </a:rPr>
              <a:t>.</a:t>
            </a:r>
          </a:p>
          <a:p>
            <a:pPr algn="just"/>
            <a:r>
              <a:rPr lang="el-GR" sz="2000" b="1" i="0" dirty="0">
                <a:solidFill>
                  <a:srgbClr val="FF0000"/>
                </a:solidFill>
                <a:effectLst/>
                <a:latin typeface="Biome" panose="020B0503030204020804" pitchFamily="34" charset="0"/>
                <a:cs typeface="Biome" panose="020B0503030204020804" pitchFamily="34" charset="0"/>
              </a:rPr>
              <a:t>Οι </a:t>
            </a:r>
            <a:r>
              <a:rPr lang="el-GR" sz="2000" b="1" i="0" dirty="0" err="1">
                <a:solidFill>
                  <a:srgbClr val="FF0000"/>
                </a:solidFill>
                <a:effectLst/>
                <a:latin typeface="Biome" panose="020B0503030204020804" pitchFamily="34" charset="0"/>
                <a:cs typeface="Biome" panose="020B0503030204020804" pitchFamily="34" charset="0"/>
              </a:rPr>
              <a:t>μαθητές</a:t>
            </a:r>
            <a:r>
              <a:rPr lang="el-GR" sz="2000" b="1" i="0" dirty="0">
                <a:solidFill>
                  <a:srgbClr val="FF0000"/>
                </a:solidFill>
                <a:effectLst/>
                <a:latin typeface="Biome" panose="020B0503030204020804" pitchFamily="34" charset="0"/>
                <a:cs typeface="Biome" panose="020B0503030204020804" pitchFamily="34" charset="0"/>
              </a:rPr>
              <a:t>/τριες των </a:t>
            </a:r>
            <a:r>
              <a:rPr lang="el-GR" sz="2000" b="1" i="0" dirty="0" err="1">
                <a:solidFill>
                  <a:srgbClr val="FF0000"/>
                </a:solidFill>
                <a:effectLst/>
                <a:latin typeface="Biome" panose="020B0503030204020804" pitchFamily="34" charset="0"/>
                <a:cs typeface="Biome" panose="020B0503030204020804" pitchFamily="34" charset="0"/>
              </a:rPr>
              <a:t>οποίων</a:t>
            </a:r>
            <a:r>
              <a:rPr lang="el-GR" sz="2000" b="1" i="0" dirty="0">
                <a:solidFill>
                  <a:srgbClr val="FF0000"/>
                </a:solidFill>
                <a:effectLst/>
                <a:latin typeface="Biome" panose="020B0503030204020804" pitchFamily="34" charset="0"/>
                <a:cs typeface="Biome" panose="020B0503030204020804" pitchFamily="34" charset="0"/>
              </a:rPr>
              <a:t> η </a:t>
            </a:r>
            <a:r>
              <a:rPr lang="el-GR" sz="2000" b="1" i="0" dirty="0" err="1">
                <a:solidFill>
                  <a:srgbClr val="FF0000"/>
                </a:solidFill>
                <a:effectLst/>
                <a:latin typeface="Biome" panose="020B0503030204020804" pitchFamily="34" charset="0"/>
                <a:cs typeface="Biome" panose="020B0503030204020804" pitchFamily="34" charset="0"/>
              </a:rPr>
              <a:t>φοίτηση</a:t>
            </a:r>
            <a:r>
              <a:rPr lang="el-GR" sz="2000" b="1" i="0" dirty="0">
                <a:solidFill>
                  <a:srgbClr val="FF0000"/>
                </a:solidFill>
                <a:effectLst/>
                <a:latin typeface="Biome" panose="020B0503030204020804" pitchFamily="34" charset="0"/>
                <a:cs typeface="Biome" panose="020B0503030204020804" pitchFamily="34" charset="0"/>
              </a:rPr>
              <a:t> </a:t>
            </a:r>
            <a:r>
              <a:rPr lang="el-GR" sz="2000" b="1" i="0" dirty="0" err="1">
                <a:solidFill>
                  <a:srgbClr val="FF0000"/>
                </a:solidFill>
                <a:effectLst/>
                <a:latin typeface="Biome" panose="020B0503030204020804" pitchFamily="34" charset="0"/>
                <a:cs typeface="Biome" panose="020B0503030204020804" pitchFamily="34" charset="0"/>
              </a:rPr>
              <a:t>χαρακτηρίζεται</a:t>
            </a:r>
            <a:r>
              <a:rPr lang="el-GR" sz="2000" b="1" i="0" dirty="0">
                <a:solidFill>
                  <a:srgbClr val="FF0000"/>
                </a:solidFill>
                <a:effectLst/>
                <a:latin typeface="Biome" panose="020B0503030204020804" pitchFamily="34" charset="0"/>
                <a:cs typeface="Biome" panose="020B0503030204020804" pitchFamily="34" charset="0"/>
              </a:rPr>
              <a:t> </a:t>
            </a:r>
            <a:r>
              <a:rPr lang="el-GR" sz="2000" b="1" i="0" dirty="0" err="1">
                <a:solidFill>
                  <a:srgbClr val="FF0000"/>
                </a:solidFill>
                <a:effectLst/>
                <a:latin typeface="Biome" panose="020B0503030204020804" pitchFamily="34" charset="0"/>
                <a:cs typeface="Biome" panose="020B0503030204020804" pitchFamily="34" charset="0"/>
              </a:rPr>
              <a:t>ανεπαρκής</a:t>
            </a:r>
            <a:r>
              <a:rPr lang="el-GR" sz="2000" b="1" i="0" dirty="0">
                <a:solidFill>
                  <a:srgbClr val="FF0000"/>
                </a:solidFill>
                <a:effectLst/>
                <a:latin typeface="Biome" panose="020B0503030204020804" pitchFamily="34" charset="0"/>
                <a:cs typeface="Biome" panose="020B0503030204020804" pitchFamily="34" charset="0"/>
              </a:rPr>
              <a:t> </a:t>
            </a:r>
            <a:r>
              <a:rPr lang="el-GR" sz="2000" b="1" i="0" dirty="0" err="1">
                <a:solidFill>
                  <a:srgbClr val="FF0000"/>
                </a:solidFill>
                <a:effectLst/>
                <a:latin typeface="Biome" panose="020B0503030204020804" pitchFamily="34" charset="0"/>
                <a:cs typeface="Biome" panose="020B0503030204020804" pitchFamily="34" charset="0"/>
              </a:rPr>
              <a:t>είναι</a:t>
            </a:r>
            <a:r>
              <a:rPr lang="el-GR" sz="2000" b="1" i="0" dirty="0">
                <a:solidFill>
                  <a:srgbClr val="FF0000"/>
                </a:solidFill>
                <a:effectLst/>
                <a:latin typeface="Biome" panose="020B0503030204020804" pitchFamily="34" charset="0"/>
                <a:cs typeface="Biome" panose="020B0503030204020804" pitchFamily="34" charset="0"/>
              </a:rPr>
              <a:t> </a:t>
            </a:r>
            <a:r>
              <a:rPr lang="el-GR" sz="2000" b="1" i="0" dirty="0" err="1">
                <a:solidFill>
                  <a:srgbClr val="FF0000"/>
                </a:solidFill>
                <a:effectLst/>
                <a:latin typeface="Biome" panose="020B0503030204020804" pitchFamily="34" charset="0"/>
                <a:cs typeface="Biome" panose="020B0503030204020804" pitchFamily="34" charset="0"/>
              </a:rPr>
              <a:t>υποχρεωμένοι</a:t>
            </a:r>
            <a:r>
              <a:rPr lang="el-GR" sz="2000" b="1" i="0" dirty="0">
                <a:solidFill>
                  <a:srgbClr val="FF0000"/>
                </a:solidFill>
                <a:effectLst/>
                <a:latin typeface="Biome" panose="020B0503030204020804" pitchFamily="34" charset="0"/>
                <a:cs typeface="Biome" panose="020B0503030204020804" pitchFamily="34" charset="0"/>
              </a:rPr>
              <a:t>/ες να </a:t>
            </a:r>
            <a:r>
              <a:rPr lang="el-GR" sz="2000" b="1" i="0" u="sng" dirty="0" err="1">
                <a:solidFill>
                  <a:srgbClr val="FF0000"/>
                </a:solidFill>
                <a:effectLst/>
                <a:latin typeface="Biome" panose="020B0503030204020804" pitchFamily="34" charset="0"/>
                <a:cs typeface="Biome" panose="020B0503030204020804" pitchFamily="34" charset="0"/>
              </a:rPr>
              <a:t>επαναλάβουν</a:t>
            </a:r>
            <a:r>
              <a:rPr lang="el-GR" sz="2000" b="1" i="0" dirty="0">
                <a:solidFill>
                  <a:srgbClr val="FF0000"/>
                </a:solidFill>
                <a:effectLst/>
                <a:latin typeface="Biome" panose="020B0503030204020804" pitchFamily="34" charset="0"/>
                <a:cs typeface="Biome" panose="020B0503030204020804" pitchFamily="34" charset="0"/>
              </a:rPr>
              <a:t> τη </a:t>
            </a:r>
            <a:r>
              <a:rPr lang="el-GR" sz="2000" b="1" i="0" dirty="0" err="1">
                <a:solidFill>
                  <a:srgbClr val="FF0000"/>
                </a:solidFill>
                <a:effectLst/>
                <a:latin typeface="Biome" panose="020B0503030204020804" pitchFamily="34" charset="0"/>
                <a:cs typeface="Biome" panose="020B0503030204020804" pitchFamily="34" charset="0"/>
              </a:rPr>
              <a:t>φοίτηση</a:t>
            </a:r>
            <a:r>
              <a:rPr lang="el-GR" sz="2000" b="1" i="0" dirty="0">
                <a:solidFill>
                  <a:srgbClr val="FF0000"/>
                </a:solidFill>
                <a:effectLst/>
                <a:latin typeface="Biome" panose="020B0503030204020804" pitchFamily="34" charset="0"/>
                <a:cs typeface="Biome" panose="020B0503030204020804" pitchFamily="34" charset="0"/>
              </a:rPr>
              <a:t> τους στην </a:t>
            </a:r>
            <a:r>
              <a:rPr lang="el-GR" sz="2000" b="1" i="0" dirty="0" err="1">
                <a:solidFill>
                  <a:srgbClr val="FF0000"/>
                </a:solidFill>
                <a:effectLst/>
                <a:latin typeface="Biome" panose="020B0503030204020804" pitchFamily="34" charset="0"/>
                <a:cs typeface="Biome" panose="020B0503030204020804" pitchFamily="34" charset="0"/>
              </a:rPr>
              <a:t>ίδια</a:t>
            </a:r>
            <a:r>
              <a:rPr lang="el-GR" sz="2000" b="1" i="0" dirty="0">
                <a:solidFill>
                  <a:srgbClr val="FF0000"/>
                </a:solidFill>
                <a:effectLst/>
                <a:latin typeface="Biome" panose="020B0503030204020804" pitchFamily="34" charset="0"/>
                <a:cs typeface="Biome" panose="020B0503030204020804" pitchFamily="34" charset="0"/>
              </a:rPr>
              <a:t> </a:t>
            </a:r>
            <a:r>
              <a:rPr lang="el-GR" sz="2000" b="1" i="0" dirty="0" err="1">
                <a:solidFill>
                  <a:srgbClr val="FF0000"/>
                </a:solidFill>
                <a:effectLst/>
                <a:latin typeface="Biome" panose="020B0503030204020804" pitchFamily="34" charset="0"/>
                <a:cs typeface="Biome" panose="020B0503030204020804" pitchFamily="34" charset="0"/>
              </a:rPr>
              <a:t>τάξη</a:t>
            </a:r>
            <a:r>
              <a:rPr lang="el-GR" sz="2000" b="1" i="0" dirty="0">
                <a:solidFill>
                  <a:srgbClr val="FF0000"/>
                </a:solidFill>
                <a:effectLst/>
                <a:latin typeface="Biome" panose="020B0503030204020804" pitchFamily="34" charset="0"/>
                <a:cs typeface="Biome" panose="020B0503030204020804" pitchFamily="34" charset="0"/>
              </a:rPr>
              <a:t>.</a:t>
            </a:r>
          </a:p>
          <a:p>
            <a:pPr marL="0" indent="0">
              <a:buNone/>
            </a:pPr>
            <a:endParaRPr lang="el-GR" dirty="0"/>
          </a:p>
        </p:txBody>
      </p:sp>
      <p:sp>
        <p:nvSpPr>
          <p:cNvPr id="4" name="Τίτλος 1">
            <a:extLst>
              <a:ext uri="{FF2B5EF4-FFF2-40B4-BE49-F238E27FC236}">
                <a16:creationId xmlns:a16="http://schemas.microsoft.com/office/drawing/2014/main" id="{8B7ABF92-F66C-0C9C-9770-E79813AC54E8}"/>
              </a:ext>
            </a:extLst>
          </p:cNvPr>
          <p:cNvSpPr>
            <a:spLocks noGrp="1"/>
          </p:cNvSpPr>
          <p:nvPr>
            <p:ph type="title"/>
          </p:nvPr>
        </p:nvSpPr>
        <p:spPr>
          <a:xfrm>
            <a:off x="451413" y="156238"/>
            <a:ext cx="11296891" cy="660400"/>
          </a:xfrm>
        </p:spPr>
        <p:txBody>
          <a:bodyPr>
            <a:normAutofit fontScale="90000"/>
          </a:bodyPr>
          <a:lstStyle/>
          <a:p>
            <a:pPr algn="ctr"/>
            <a:r>
              <a:rPr lang="el-GR" sz="3600" b="1" dirty="0">
                <a:solidFill>
                  <a:schemeClr val="tx1"/>
                </a:solidFill>
              </a:rPr>
              <a:t>Ανεπαρκής Φοίτηση Μαθητών Γενικού Λυκείου</a:t>
            </a:r>
            <a:br>
              <a:rPr lang="el-GR" sz="3600" b="1" dirty="0">
                <a:solidFill>
                  <a:schemeClr val="tx1"/>
                </a:solidFill>
              </a:rPr>
            </a:br>
            <a:endParaRPr lang="el-GR" dirty="0"/>
          </a:p>
        </p:txBody>
      </p:sp>
    </p:spTree>
    <p:extLst>
      <p:ext uri="{BB962C8B-B14F-4D97-AF65-F5344CB8AC3E}">
        <p14:creationId xmlns:p14="http://schemas.microsoft.com/office/powerpoint/2010/main" val="202171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EBB905A9-86AE-C4E7-56E4-C39581BCA96E}"/>
              </a:ext>
            </a:extLst>
          </p:cNvPr>
          <p:cNvSpPr>
            <a:spLocks noGrp="1"/>
          </p:cNvSpPr>
          <p:nvPr>
            <p:ph type="title"/>
          </p:nvPr>
        </p:nvSpPr>
        <p:spPr>
          <a:xfrm>
            <a:off x="641802" y="0"/>
            <a:ext cx="10908395" cy="1073894"/>
          </a:xfrm>
        </p:spPr>
        <p:txBody>
          <a:bodyPr>
            <a:normAutofit fontScale="90000"/>
          </a:bodyPr>
          <a:lstStyle/>
          <a:p>
            <a:pPr algn="ctr"/>
            <a:r>
              <a:rPr lang="el-GR" sz="3600" b="1" dirty="0">
                <a:solidFill>
                  <a:schemeClr val="tx1"/>
                </a:solidFill>
              </a:rPr>
              <a:t>Πανε</a:t>
            </a:r>
            <a:r>
              <a:rPr lang="el-GR" b="1" dirty="0">
                <a:solidFill>
                  <a:schemeClr val="tx1"/>
                </a:solidFill>
              </a:rPr>
              <a:t>λλαδικώς Εξεταζόμενα Μαθήματα</a:t>
            </a:r>
            <a:br>
              <a:rPr lang="el-GR" b="1" dirty="0">
                <a:solidFill>
                  <a:schemeClr val="tx1"/>
                </a:solidFill>
              </a:rPr>
            </a:br>
            <a:r>
              <a:rPr lang="el-GR" sz="2400" b="1" dirty="0">
                <a:solidFill>
                  <a:schemeClr val="tx1"/>
                </a:solidFill>
              </a:rPr>
              <a:t>ανά ομάδα προσανατολισμού και επιστημονικό πεδίο</a:t>
            </a:r>
            <a:r>
              <a:rPr lang="el-GR" b="1" dirty="0">
                <a:solidFill>
                  <a:schemeClr val="tx1"/>
                </a:solidFill>
              </a:rPr>
              <a:t> </a:t>
            </a:r>
            <a:br>
              <a:rPr lang="el-GR" sz="3600" b="1" dirty="0">
                <a:solidFill>
                  <a:schemeClr val="tx1"/>
                </a:solidFill>
              </a:rPr>
            </a:br>
            <a:endParaRPr lang="el-GR" dirty="0"/>
          </a:p>
        </p:txBody>
      </p:sp>
      <p:pic>
        <p:nvPicPr>
          <p:cNvPr id="6" name="Εικόνα 5">
            <a:extLst>
              <a:ext uri="{FF2B5EF4-FFF2-40B4-BE49-F238E27FC236}">
                <a16:creationId xmlns:a16="http://schemas.microsoft.com/office/drawing/2014/main" id="{CD13704F-DEA0-1413-CBF3-BF80CB86FA43}"/>
              </a:ext>
            </a:extLst>
          </p:cNvPr>
          <p:cNvPicPr>
            <a:picLocks noGrp="1" noRot="1" noChangeAspect="1" noMove="1" noResize="1" noEditPoints="1" noAdjustHandles="1" noChangeArrowheads="1" noChangeShapeType="1" noCrop="1"/>
          </p:cNvPicPr>
          <p:nvPr/>
        </p:nvPicPr>
        <p:blipFill>
          <a:blip r:embed="rId2"/>
          <a:stretch>
            <a:fillRect/>
          </a:stretch>
        </p:blipFill>
        <p:spPr>
          <a:xfrm>
            <a:off x="376178" y="1073894"/>
            <a:ext cx="11314252" cy="5662572"/>
          </a:xfrm>
          <a:prstGeom prst="rect">
            <a:avLst/>
          </a:prstGeom>
        </p:spPr>
      </p:pic>
      <p:sp>
        <p:nvSpPr>
          <p:cNvPr id="2" name="Ορθογώνιο 1">
            <a:extLst>
              <a:ext uri="{FF2B5EF4-FFF2-40B4-BE49-F238E27FC236}">
                <a16:creationId xmlns:a16="http://schemas.microsoft.com/office/drawing/2014/main" id="{26C29A71-C27D-6AB4-9B4E-170721FF6F77}"/>
              </a:ext>
            </a:extLst>
          </p:cNvPr>
          <p:cNvSpPr/>
          <p:nvPr/>
        </p:nvSpPr>
        <p:spPr>
          <a:xfrm>
            <a:off x="376177" y="6470248"/>
            <a:ext cx="11439644" cy="266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5142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37C80E44-24F9-1807-4038-911A03EC9289}"/>
              </a:ext>
            </a:extLst>
          </p:cNvPr>
          <p:cNvSpPr>
            <a:spLocks noGrp="1"/>
          </p:cNvSpPr>
          <p:nvPr>
            <p:ph type="title"/>
          </p:nvPr>
        </p:nvSpPr>
        <p:spPr>
          <a:xfrm>
            <a:off x="481093" y="0"/>
            <a:ext cx="11047291" cy="1018572"/>
          </a:xfrm>
        </p:spPr>
        <p:txBody>
          <a:bodyPr>
            <a:normAutofit fontScale="90000"/>
          </a:bodyPr>
          <a:lstStyle/>
          <a:p>
            <a:pPr algn="ctr"/>
            <a:r>
              <a:rPr lang="el-GR" sz="3600" b="1" dirty="0">
                <a:solidFill>
                  <a:schemeClr val="tx1"/>
                </a:solidFill>
              </a:rPr>
              <a:t>Υπολογισμός Μορίων Πανελλαδικών Εξετάσεων</a:t>
            </a:r>
            <a:br>
              <a:rPr lang="el-GR" b="1" dirty="0">
                <a:solidFill>
                  <a:schemeClr val="tx1"/>
                </a:solidFill>
              </a:rPr>
            </a:br>
            <a:r>
              <a:rPr lang="el-GR" sz="2400" b="1" dirty="0">
                <a:solidFill>
                  <a:schemeClr val="tx1"/>
                </a:solidFill>
              </a:rPr>
              <a:t>για ένα (1) επιστημονικό πεδίο – με τέσσερα (4) εξεταζόμενα μαθήματα</a:t>
            </a:r>
            <a:br>
              <a:rPr lang="el-GR" sz="2400" b="1" dirty="0">
                <a:solidFill>
                  <a:schemeClr val="tx1"/>
                </a:solidFill>
              </a:rPr>
            </a:br>
            <a:br>
              <a:rPr lang="el-GR" sz="3600" b="1" dirty="0">
                <a:solidFill>
                  <a:schemeClr val="tx1"/>
                </a:solidFill>
              </a:rPr>
            </a:br>
            <a:endParaRPr lang="el-GR" dirty="0"/>
          </a:p>
        </p:txBody>
      </p:sp>
      <p:pic>
        <p:nvPicPr>
          <p:cNvPr id="6" name="Εικόνα 5">
            <a:extLst>
              <a:ext uri="{FF2B5EF4-FFF2-40B4-BE49-F238E27FC236}">
                <a16:creationId xmlns:a16="http://schemas.microsoft.com/office/drawing/2014/main" id="{25DD9721-CA91-C287-D8FE-E19F82982E2A}"/>
              </a:ext>
            </a:extLst>
          </p:cNvPr>
          <p:cNvPicPr>
            <a:picLocks noChangeAspect="1"/>
          </p:cNvPicPr>
          <p:nvPr/>
        </p:nvPicPr>
        <p:blipFill>
          <a:blip r:embed="rId2"/>
          <a:stretch>
            <a:fillRect/>
          </a:stretch>
        </p:blipFill>
        <p:spPr>
          <a:xfrm>
            <a:off x="6569376" y="1003705"/>
            <a:ext cx="5333257" cy="5854295"/>
          </a:xfrm>
          <a:prstGeom prst="rect">
            <a:avLst/>
          </a:prstGeom>
        </p:spPr>
      </p:pic>
      <p:sp>
        <p:nvSpPr>
          <p:cNvPr id="7" name="TextBox 6">
            <a:extLst>
              <a:ext uri="{FF2B5EF4-FFF2-40B4-BE49-F238E27FC236}">
                <a16:creationId xmlns:a16="http://schemas.microsoft.com/office/drawing/2014/main" id="{BF431482-51E2-3393-A3A6-36AC8347E630}"/>
              </a:ext>
            </a:extLst>
          </p:cNvPr>
          <p:cNvSpPr txBox="1"/>
          <p:nvPr/>
        </p:nvSpPr>
        <p:spPr>
          <a:xfrm>
            <a:off x="289367" y="1003704"/>
            <a:ext cx="5806633" cy="5854295"/>
          </a:xfrm>
          <a:prstGeom prst="rect">
            <a:avLst/>
          </a:prstGeom>
          <a:noFill/>
        </p:spPr>
        <p:txBody>
          <a:bodyPr wrap="square" rtlCol="0">
            <a:spAutoFit/>
          </a:bodyPr>
          <a:lstStyle/>
          <a:p>
            <a:pPr algn="just">
              <a:lnSpc>
                <a:spcPct val="150000"/>
              </a:lnSpc>
            </a:pPr>
            <a:r>
              <a:rPr lang="el-GR" sz="2100" b="1" i="0" dirty="0">
                <a:solidFill>
                  <a:srgbClr val="000000"/>
                </a:solidFill>
                <a:effectLst/>
                <a:latin typeface="Roboto" panose="02000000000000000000" pitchFamily="2" charset="0"/>
              </a:rPr>
              <a:t>Ο γραπτός βαθμός σε καθένα από τα 4 πανελλαδικά εξεταζόμενα μαθήματα της Ομάδας Προσανατολισμού του υποψηφίου </a:t>
            </a:r>
            <a:r>
              <a:rPr lang="el-GR" sz="2100" b="1" i="0" dirty="0">
                <a:solidFill>
                  <a:srgbClr val="FF0000"/>
                </a:solidFill>
                <a:effectLst/>
                <a:latin typeface="Roboto" panose="02000000000000000000" pitchFamily="2" charset="0"/>
              </a:rPr>
              <a:t>πολλαπλασιάζεται με τον αντίστοιχο </a:t>
            </a:r>
            <a:r>
              <a:rPr lang="el-GR" sz="2100" b="1" i="0" u="sng" dirty="0">
                <a:solidFill>
                  <a:srgbClr val="FF0000"/>
                </a:solidFill>
                <a:effectLst/>
                <a:latin typeface="Roboto" panose="02000000000000000000" pitchFamily="2" charset="0"/>
              </a:rPr>
              <a:t>συντελεστή βαρύτητας</a:t>
            </a:r>
            <a:r>
              <a:rPr lang="el-GR" sz="2100" b="1" i="0" dirty="0">
                <a:solidFill>
                  <a:srgbClr val="000000"/>
                </a:solidFill>
                <a:effectLst/>
                <a:latin typeface="Roboto" panose="02000000000000000000" pitchFamily="2" charset="0"/>
              </a:rPr>
              <a:t> που έχει καθορίσει κάθε Σχολή, Τμήμα ή Εισαγωγική Κατεύθυνση Τμήματος έπειτα από απόφαση της Συγκλήτου του οικείου ΑΕΙ. </a:t>
            </a:r>
            <a:r>
              <a:rPr lang="el-GR" sz="2100" b="1" i="0" dirty="0">
                <a:solidFill>
                  <a:srgbClr val="FF0000"/>
                </a:solidFill>
                <a:effectLst/>
                <a:latin typeface="Roboto" panose="02000000000000000000" pitchFamily="2" charset="0"/>
              </a:rPr>
              <a:t>Τα 4 γινόμενα που θα προκύψουν προστίθενται και το άθροισμά τους πολλαπλασιάζεται επί 1.000 ώστε να προκύψει ο συνολικός αριθμός μορίων.</a:t>
            </a:r>
            <a:endParaRPr lang="el-GR" sz="2100" b="1" dirty="0">
              <a:solidFill>
                <a:srgbClr val="FF0000"/>
              </a:solidFill>
            </a:endParaRPr>
          </a:p>
        </p:txBody>
      </p:sp>
    </p:spTree>
    <p:extLst>
      <p:ext uri="{BB962C8B-B14F-4D97-AF65-F5344CB8AC3E}">
        <p14:creationId xmlns:p14="http://schemas.microsoft.com/office/powerpoint/2010/main" val="135348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634265E-0E60-8409-E94D-80F1D66014D1}"/>
              </a:ext>
            </a:extLst>
          </p:cNvPr>
          <p:cNvSpPr>
            <a:spLocks noGrp="1"/>
          </p:cNvSpPr>
          <p:nvPr>
            <p:ph type="title"/>
          </p:nvPr>
        </p:nvSpPr>
        <p:spPr>
          <a:xfrm>
            <a:off x="647589" y="0"/>
            <a:ext cx="10896821" cy="983848"/>
          </a:xfrm>
        </p:spPr>
        <p:txBody>
          <a:bodyPr>
            <a:normAutofit fontScale="90000"/>
          </a:bodyPr>
          <a:lstStyle/>
          <a:p>
            <a:pPr algn="ctr"/>
            <a:r>
              <a:rPr lang="el-GR" sz="3600" b="1" dirty="0">
                <a:solidFill>
                  <a:schemeClr val="tx1"/>
                </a:solidFill>
              </a:rPr>
              <a:t>Υπολογισμός Μορίων Πανελλαδικών Εξετάσεων</a:t>
            </a:r>
            <a:br>
              <a:rPr lang="el-GR" b="1" dirty="0">
                <a:solidFill>
                  <a:schemeClr val="tx1"/>
                </a:solidFill>
              </a:rPr>
            </a:br>
            <a:r>
              <a:rPr lang="el-GR" sz="2400" b="1" dirty="0">
                <a:solidFill>
                  <a:schemeClr val="tx1"/>
                </a:solidFill>
              </a:rPr>
              <a:t>για ένα (1) επιστημονικό πεδίο – με τέσσερα (4) εξεταζόμενα μαθήματα</a:t>
            </a:r>
            <a:br>
              <a:rPr lang="el-GR" sz="2400" b="1" dirty="0">
                <a:solidFill>
                  <a:schemeClr val="tx1"/>
                </a:solidFill>
              </a:rPr>
            </a:br>
            <a:br>
              <a:rPr lang="el-GR" sz="3600" b="1" dirty="0">
                <a:solidFill>
                  <a:schemeClr val="tx1"/>
                </a:solidFill>
              </a:rPr>
            </a:br>
            <a:endParaRPr lang="el-GR" dirty="0"/>
          </a:p>
        </p:txBody>
      </p:sp>
      <p:pic>
        <p:nvPicPr>
          <p:cNvPr id="6" name="Εικόνα 5">
            <a:extLst>
              <a:ext uri="{FF2B5EF4-FFF2-40B4-BE49-F238E27FC236}">
                <a16:creationId xmlns:a16="http://schemas.microsoft.com/office/drawing/2014/main" id="{0206963E-7C38-3E9C-CA54-0CE232B5FD3E}"/>
              </a:ext>
            </a:extLst>
          </p:cNvPr>
          <p:cNvPicPr>
            <a:picLocks noChangeAspect="1"/>
          </p:cNvPicPr>
          <p:nvPr/>
        </p:nvPicPr>
        <p:blipFill>
          <a:blip r:embed="rId2"/>
          <a:stretch>
            <a:fillRect/>
          </a:stretch>
        </p:blipFill>
        <p:spPr>
          <a:xfrm>
            <a:off x="647589" y="2481681"/>
            <a:ext cx="10671858" cy="3973554"/>
          </a:xfrm>
          <a:prstGeom prst="rect">
            <a:avLst/>
          </a:prstGeom>
        </p:spPr>
      </p:pic>
      <p:sp>
        <p:nvSpPr>
          <p:cNvPr id="7" name="TextBox 6">
            <a:extLst>
              <a:ext uri="{FF2B5EF4-FFF2-40B4-BE49-F238E27FC236}">
                <a16:creationId xmlns:a16="http://schemas.microsoft.com/office/drawing/2014/main" id="{7506B1A5-BD64-7603-5F17-40F696E2975E}"/>
              </a:ext>
            </a:extLst>
          </p:cNvPr>
          <p:cNvSpPr txBox="1"/>
          <p:nvPr/>
        </p:nvSpPr>
        <p:spPr>
          <a:xfrm>
            <a:off x="760071" y="1250066"/>
            <a:ext cx="10671858" cy="1200329"/>
          </a:xfrm>
          <a:prstGeom prst="rect">
            <a:avLst/>
          </a:prstGeom>
          <a:noFill/>
        </p:spPr>
        <p:txBody>
          <a:bodyPr wrap="square" rtlCol="0">
            <a:spAutoFit/>
          </a:bodyPr>
          <a:lstStyle/>
          <a:p>
            <a:pPr algn="just"/>
            <a:r>
              <a:rPr lang="el-GR" sz="2400" b="1" i="0" dirty="0">
                <a:solidFill>
                  <a:srgbClr val="000000"/>
                </a:solidFill>
                <a:effectLst/>
                <a:latin typeface="Roboto" panose="02000000000000000000" pitchFamily="2" charset="0"/>
              </a:rPr>
              <a:t>Για τον υπολογισμό των μορίων από κάθε μάθημα ξεχωριστά, ο γραπτός βαθμός πολλαπλασιάζεται με το </a:t>
            </a:r>
            <a:r>
              <a:rPr lang="el-GR" sz="2400" b="1" i="0" u="sng" dirty="0">
                <a:solidFill>
                  <a:srgbClr val="FF0000"/>
                </a:solidFill>
                <a:effectLst/>
                <a:latin typeface="Roboto" panose="02000000000000000000" pitchFamily="2" charset="0"/>
              </a:rPr>
              <a:t>συντελεστή βαρύτητας</a:t>
            </a:r>
            <a:r>
              <a:rPr lang="el-GR" sz="2400" b="1" i="0" dirty="0">
                <a:solidFill>
                  <a:srgbClr val="000000"/>
                </a:solidFill>
                <a:effectLst/>
                <a:latin typeface="Roboto" panose="02000000000000000000" pitchFamily="2" charset="0"/>
              </a:rPr>
              <a:t> και έπειτα πολλαπλασιάζεται επί 10.</a:t>
            </a:r>
            <a:endParaRPr lang="el-GR" sz="2400" b="1" dirty="0"/>
          </a:p>
        </p:txBody>
      </p:sp>
    </p:spTree>
    <p:extLst>
      <p:ext uri="{BB962C8B-B14F-4D97-AF65-F5344CB8AC3E}">
        <p14:creationId xmlns:p14="http://schemas.microsoft.com/office/powerpoint/2010/main" val="852157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BD933D75-F740-D31C-B549-A94038C53C40}"/>
              </a:ext>
            </a:extLst>
          </p:cNvPr>
          <p:cNvSpPr>
            <a:spLocks noGrp="1"/>
          </p:cNvSpPr>
          <p:nvPr>
            <p:ph type="title"/>
          </p:nvPr>
        </p:nvSpPr>
        <p:spPr>
          <a:xfrm>
            <a:off x="0" y="-1"/>
            <a:ext cx="12192000" cy="1099595"/>
          </a:xfrm>
        </p:spPr>
        <p:txBody>
          <a:bodyPr>
            <a:normAutofit fontScale="90000"/>
          </a:bodyPr>
          <a:lstStyle/>
          <a:p>
            <a:pPr algn="ctr"/>
            <a:r>
              <a:rPr lang="el-GR" b="1" dirty="0">
                <a:solidFill>
                  <a:schemeClr val="tx1"/>
                </a:solidFill>
                <a:hlinkClick r:id="rId2">
                  <a:extLst>
                    <a:ext uri="{A12FA001-AC4F-418D-AE19-62706E023703}">
                      <ahyp:hlinkClr xmlns:ahyp="http://schemas.microsoft.com/office/drawing/2018/hyperlinkcolor" val="tx"/>
                    </a:ext>
                  </a:extLst>
                </a:hlinkClick>
              </a:rPr>
              <a:t>Συντελεστές Βαρύτητας</a:t>
            </a:r>
            <a:r>
              <a:rPr lang="el-GR" b="1" dirty="0">
                <a:solidFill>
                  <a:schemeClr val="tx1"/>
                </a:solidFill>
              </a:rPr>
              <a:t> </a:t>
            </a:r>
            <a:br>
              <a:rPr lang="el-GR" b="1" dirty="0">
                <a:solidFill>
                  <a:schemeClr val="tx1"/>
                </a:solidFill>
              </a:rPr>
            </a:br>
            <a:r>
              <a:rPr lang="el-GR" b="1" dirty="0">
                <a:solidFill>
                  <a:schemeClr val="tx1"/>
                </a:solidFill>
              </a:rPr>
              <a:t>Μαθημάτων Πανελλαδικών Εξετάσεων</a:t>
            </a:r>
            <a:br>
              <a:rPr lang="el-GR" b="1" dirty="0">
                <a:solidFill>
                  <a:schemeClr val="tx1"/>
                </a:solidFill>
              </a:rPr>
            </a:br>
            <a:br>
              <a:rPr lang="el-GR" sz="2400" b="1" dirty="0">
                <a:solidFill>
                  <a:schemeClr val="tx1"/>
                </a:solidFill>
              </a:rPr>
            </a:br>
            <a:br>
              <a:rPr lang="el-GR" sz="3600" b="1" dirty="0">
                <a:solidFill>
                  <a:schemeClr val="tx1"/>
                </a:solidFill>
              </a:rPr>
            </a:br>
            <a:endParaRPr lang="el-GR" dirty="0"/>
          </a:p>
        </p:txBody>
      </p:sp>
      <p:sp>
        <p:nvSpPr>
          <p:cNvPr id="5" name="TextBox 4">
            <a:extLst>
              <a:ext uri="{FF2B5EF4-FFF2-40B4-BE49-F238E27FC236}">
                <a16:creationId xmlns:a16="http://schemas.microsoft.com/office/drawing/2014/main" id="{6454A031-B0CF-CDE2-9D28-28DAB10BFEC2}"/>
              </a:ext>
            </a:extLst>
          </p:cNvPr>
          <p:cNvSpPr txBox="1"/>
          <p:nvPr/>
        </p:nvSpPr>
        <p:spPr>
          <a:xfrm>
            <a:off x="280686" y="1342664"/>
            <a:ext cx="11630627" cy="5293757"/>
          </a:xfrm>
          <a:prstGeom prst="rect">
            <a:avLst/>
          </a:prstGeom>
          <a:noFill/>
        </p:spPr>
        <p:txBody>
          <a:bodyPr wrap="square" rtlCol="0">
            <a:spAutoFit/>
          </a:bodyPr>
          <a:lstStyle/>
          <a:p>
            <a:pPr algn="just"/>
            <a:r>
              <a:rPr lang="el-GR" sz="2600" b="1" dirty="0">
                <a:solidFill>
                  <a:srgbClr val="000000"/>
                </a:solidFill>
                <a:latin typeface="Roboto" panose="02000000000000000000" pitchFamily="2" charset="0"/>
              </a:rPr>
              <a:t>Σ</a:t>
            </a:r>
            <a:r>
              <a:rPr lang="el-GR" sz="2600" b="1" i="0" dirty="0">
                <a:solidFill>
                  <a:srgbClr val="000000"/>
                </a:solidFill>
                <a:effectLst/>
                <a:latin typeface="Roboto" panose="02000000000000000000" pitchFamily="2" charset="0"/>
              </a:rPr>
              <a:t>ύμφωνα με τον Νόμο 4777/2021 (Α΄25) ο συντελεστής βαρύτητας που αποδίδεται σε κάθε ένα από τα τέσσερα (4) πανελλαδικά εξεταζόμενα μαθήματα </a:t>
            </a:r>
            <a:r>
              <a:rPr lang="el-GR" sz="2600" b="1" i="0" u="sng" dirty="0">
                <a:solidFill>
                  <a:srgbClr val="FF0000"/>
                </a:solidFill>
                <a:effectLst/>
                <a:latin typeface="Roboto" panose="02000000000000000000" pitchFamily="2" charset="0"/>
              </a:rPr>
              <a:t>εκφράζεται σε ποσοστό επί τοις εκατό (%)</a:t>
            </a:r>
            <a:r>
              <a:rPr lang="el-GR" sz="2600" b="1" i="0" dirty="0">
                <a:solidFill>
                  <a:srgbClr val="000000"/>
                </a:solidFill>
                <a:effectLst/>
                <a:latin typeface="Roboto" panose="02000000000000000000" pitchFamily="2" charset="0"/>
              </a:rPr>
              <a:t> και </a:t>
            </a:r>
            <a:r>
              <a:rPr lang="el-GR" sz="2600" b="1" i="0" dirty="0">
                <a:solidFill>
                  <a:srgbClr val="FF0000"/>
                </a:solidFill>
                <a:effectLst/>
                <a:latin typeface="Roboto" panose="02000000000000000000" pitchFamily="2" charset="0"/>
              </a:rPr>
              <a:t>δεν μπορεί να είναι μικρότερος του 20%. Το άθροισμα των συντελεστών αποδίδει το 100%.</a:t>
            </a:r>
          </a:p>
          <a:p>
            <a:pPr algn="just"/>
            <a:endParaRPr lang="el-GR" sz="2600" b="0" i="0" dirty="0">
              <a:solidFill>
                <a:srgbClr val="000000"/>
              </a:solidFill>
              <a:effectLst/>
              <a:latin typeface="Roboto" panose="02000000000000000000" pitchFamily="2" charset="0"/>
            </a:endParaRPr>
          </a:p>
          <a:p>
            <a:pPr algn="just"/>
            <a:r>
              <a:rPr lang="el-GR" sz="2600" b="1" i="0" dirty="0">
                <a:solidFill>
                  <a:srgbClr val="000000"/>
                </a:solidFill>
                <a:effectLst/>
                <a:latin typeface="Roboto" panose="02000000000000000000" pitchFamily="2" charset="0"/>
              </a:rPr>
              <a:t>Στις περιπτώσεις των Σχολών, Τμημάτων ή Εισαγωγικών Κατευθύνσεων, η εισαγωγή στις οποίες προϋποθέτει την εξέταση σε ειδικό μάθημα ή πρακτικές δοκιμασίες, ο συντελεστής βαρύτητας που αποδίδεται στο ειδικό μάθημα ή τις πρακτικές δοκιμασίες είναι είτε 10% είτε 20%.</a:t>
            </a:r>
          </a:p>
          <a:p>
            <a:pPr algn="just"/>
            <a:endParaRPr lang="el-GR" sz="2600" dirty="0">
              <a:solidFill>
                <a:srgbClr val="000000"/>
              </a:solidFill>
              <a:latin typeface="Roboto" panose="02000000000000000000" pitchFamily="2" charset="0"/>
            </a:endParaRPr>
          </a:p>
          <a:p>
            <a:pPr algn="just"/>
            <a:r>
              <a:rPr lang="el-GR" sz="2600" b="1" i="0" dirty="0">
                <a:solidFill>
                  <a:srgbClr val="000000"/>
                </a:solidFill>
                <a:effectLst/>
                <a:latin typeface="Roboto" panose="02000000000000000000" pitchFamily="2" charset="0"/>
              </a:rPr>
              <a:t>Τα ποσοστά που αποδίδουν τα ειδικά μαθήματα προστίθενται στο 100% που αποδίδουν τα τέσσερα (4) πανελλαδικά εξεταζόμενα μαθήματα.</a:t>
            </a:r>
            <a:endParaRPr lang="el-GR" sz="2600" b="1" dirty="0"/>
          </a:p>
        </p:txBody>
      </p:sp>
    </p:spTree>
    <p:extLst>
      <p:ext uri="{BB962C8B-B14F-4D97-AF65-F5344CB8AC3E}">
        <p14:creationId xmlns:p14="http://schemas.microsoft.com/office/powerpoint/2010/main" val="351987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DCEC04-D7C5-C9EE-5687-E8768FFBF989}"/>
              </a:ext>
            </a:extLst>
          </p:cNvPr>
          <p:cNvSpPr>
            <a:spLocks noGrp="1"/>
          </p:cNvSpPr>
          <p:nvPr>
            <p:ph type="title"/>
          </p:nvPr>
        </p:nvSpPr>
        <p:spPr>
          <a:xfrm>
            <a:off x="665759" y="181337"/>
            <a:ext cx="8596668" cy="1010855"/>
          </a:xfrm>
        </p:spPr>
        <p:txBody>
          <a:bodyPr/>
          <a:lstStyle/>
          <a:p>
            <a:pPr algn="ctr"/>
            <a:r>
              <a:rPr lang="el-GR" b="1" dirty="0">
                <a:solidFill>
                  <a:schemeClr val="accent3">
                    <a:lumMod val="75000"/>
                  </a:schemeClr>
                </a:solidFill>
              </a:rPr>
              <a:t>Μαθήματα Α τάξης</a:t>
            </a:r>
            <a:br>
              <a:rPr lang="el-GR" b="1" dirty="0">
                <a:solidFill>
                  <a:schemeClr val="accent3">
                    <a:lumMod val="75000"/>
                  </a:schemeClr>
                </a:solidFill>
              </a:rPr>
            </a:br>
            <a:r>
              <a:rPr lang="el-GR" sz="2000" b="1" dirty="0">
                <a:solidFill>
                  <a:schemeClr val="tx1"/>
                </a:solidFill>
              </a:rPr>
              <a:t>35 διδακτικές ώρες </a:t>
            </a:r>
            <a:r>
              <a:rPr lang="el-GR" sz="2000" b="1" dirty="0">
                <a:solidFill>
                  <a:srgbClr val="00B0F0"/>
                </a:solidFill>
              </a:rPr>
              <a:t>γενικής παιδείας</a:t>
            </a:r>
            <a:r>
              <a:rPr lang="el-GR" sz="2000" b="1" dirty="0">
                <a:solidFill>
                  <a:schemeClr val="tx1"/>
                </a:solidFill>
              </a:rPr>
              <a:t> ανά εβδομάδα </a:t>
            </a:r>
            <a:endParaRPr lang="el-GR" b="1" dirty="0">
              <a:solidFill>
                <a:schemeClr val="accent3">
                  <a:lumMod val="75000"/>
                </a:schemeClr>
              </a:solidFill>
            </a:endParaRPr>
          </a:p>
        </p:txBody>
      </p:sp>
      <p:pic>
        <p:nvPicPr>
          <p:cNvPr id="5" name="Θέση περιεχομένου 4" descr="Εικόνα που περιέχει πίνακας&#10;&#10;Περιγραφή που δημιουργήθηκε αυτόματα">
            <a:extLst>
              <a:ext uri="{FF2B5EF4-FFF2-40B4-BE49-F238E27FC236}">
                <a16:creationId xmlns:a16="http://schemas.microsoft.com/office/drawing/2014/main" id="{B346BB75-EDE6-4D83-A7B3-D9D2FCE15C56}"/>
              </a:ext>
            </a:extLst>
          </p:cNvPr>
          <p:cNvPicPr>
            <a:picLocks noGrp="1" noRot="1" noChangeAspect="1" noMove="1" noResize="1" noEditPoints="1" noAdjustHandles="1" noChangeArrowheads="1" noChangeShapeType="1" noCrop="1"/>
          </p:cNvPicPr>
          <p:nvPr>
            <p:ph idx="1"/>
          </p:nvPr>
        </p:nvPicPr>
        <p:blipFill>
          <a:blip r:embed="rId2"/>
          <a:stretch>
            <a:fillRect/>
          </a:stretch>
        </p:blipFill>
        <p:spPr>
          <a:xfrm>
            <a:off x="369924" y="1361209"/>
            <a:ext cx="10707048" cy="5109039"/>
          </a:xfrm>
        </p:spPr>
      </p:pic>
      <p:sp>
        <p:nvSpPr>
          <p:cNvPr id="3" name="Οβάλ 2">
            <a:extLst>
              <a:ext uri="{FF2B5EF4-FFF2-40B4-BE49-F238E27FC236}">
                <a16:creationId xmlns:a16="http://schemas.microsoft.com/office/drawing/2014/main" id="{39CC41A2-B009-1B49-88C2-397251C5742C}"/>
              </a:ext>
            </a:extLst>
          </p:cNvPr>
          <p:cNvSpPr>
            <a:spLocks noGrp="1" noRot="1" noMove="1" noResize="1" noEditPoints="1" noAdjustHandles="1" noChangeArrowheads="1" noChangeShapeType="1"/>
          </p:cNvSpPr>
          <p:nvPr/>
        </p:nvSpPr>
        <p:spPr>
          <a:xfrm>
            <a:off x="369924" y="2187615"/>
            <a:ext cx="2037610"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7CE142E2-33DD-235E-BD26-FABF1217808C}"/>
              </a:ext>
            </a:extLst>
          </p:cNvPr>
          <p:cNvSpPr>
            <a:spLocks noGrp="1" noRot="1" noMove="1" noResize="1" noEditPoints="1" noAdjustHandles="1" noChangeArrowheads="1" noChangeShapeType="1"/>
          </p:cNvSpPr>
          <p:nvPr/>
        </p:nvSpPr>
        <p:spPr>
          <a:xfrm>
            <a:off x="369924" y="3429000"/>
            <a:ext cx="2037610"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βάλ 6">
            <a:extLst>
              <a:ext uri="{FF2B5EF4-FFF2-40B4-BE49-F238E27FC236}">
                <a16:creationId xmlns:a16="http://schemas.microsoft.com/office/drawing/2014/main" id="{CA2CB090-1038-9846-DCD0-B70437568B0F}"/>
              </a:ext>
            </a:extLst>
          </p:cNvPr>
          <p:cNvSpPr>
            <a:spLocks noGrp="1" noRot="1" noMove="1" noResize="1" noEditPoints="1" noAdjustHandles="1" noChangeArrowheads="1" noChangeShapeType="1"/>
          </p:cNvSpPr>
          <p:nvPr/>
        </p:nvSpPr>
        <p:spPr>
          <a:xfrm>
            <a:off x="369924" y="4608872"/>
            <a:ext cx="2141782"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3DA0AE0F-0284-1F06-2DD2-E325F7E19346}"/>
              </a:ext>
            </a:extLst>
          </p:cNvPr>
          <p:cNvSpPr/>
          <p:nvPr/>
        </p:nvSpPr>
        <p:spPr>
          <a:xfrm>
            <a:off x="6273478" y="3217761"/>
            <a:ext cx="1180618" cy="347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1951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0A008214-C514-8EEA-8CCF-C5B5464D98D7}"/>
              </a:ext>
            </a:extLst>
          </p:cNvPr>
          <p:cNvSpPr>
            <a:spLocks noGrp="1"/>
          </p:cNvSpPr>
          <p:nvPr>
            <p:ph type="title"/>
          </p:nvPr>
        </p:nvSpPr>
        <p:spPr>
          <a:xfrm>
            <a:off x="562115" y="0"/>
            <a:ext cx="10734775" cy="648182"/>
          </a:xfrm>
        </p:spPr>
        <p:txBody>
          <a:bodyPr>
            <a:normAutofit fontScale="90000"/>
          </a:bodyPr>
          <a:lstStyle/>
          <a:p>
            <a:pPr algn="ctr"/>
            <a:r>
              <a:rPr lang="el-GR" b="1" dirty="0">
                <a:solidFill>
                  <a:schemeClr val="tx1"/>
                </a:solidFill>
              </a:rPr>
              <a:t>Ελάχιστη Βάση Εισαγωγής στα Α.Ε.Ι.</a:t>
            </a:r>
            <a:r>
              <a:rPr lang="en-US" b="1" dirty="0">
                <a:solidFill>
                  <a:schemeClr val="tx1"/>
                </a:solidFill>
              </a:rPr>
              <a:t> – (</a:t>
            </a:r>
            <a:r>
              <a:rPr lang="el-GR" b="1" dirty="0">
                <a:solidFill>
                  <a:schemeClr val="tx1"/>
                </a:solidFill>
              </a:rPr>
              <a:t>Ε.Β.Ε.</a:t>
            </a:r>
            <a:r>
              <a:rPr lang="en-US" b="1" dirty="0">
                <a:solidFill>
                  <a:schemeClr val="tx1"/>
                </a:solidFill>
              </a:rPr>
              <a:t>)</a:t>
            </a:r>
            <a:br>
              <a:rPr lang="el-GR" b="1" dirty="0">
                <a:solidFill>
                  <a:schemeClr val="tx1"/>
                </a:solidFill>
              </a:rPr>
            </a:br>
            <a:br>
              <a:rPr lang="el-GR" sz="2400" b="1" dirty="0">
                <a:solidFill>
                  <a:schemeClr val="tx1"/>
                </a:solidFill>
              </a:rPr>
            </a:br>
            <a:br>
              <a:rPr lang="el-GR" sz="3600" b="1" dirty="0">
                <a:solidFill>
                  <a:schemeClr val="tx1"/>
                </a:solidFill>
              </a:rPr>
            </a:br>
            <a:endParaRPr lang="el-GR" dirty="0"/>
          </a:p>
        </p:txBody>
      </p:sp>
      <p:sp>
        <p:nvSpPr>
          <p:cNvPr id="5" name="TextBox 4">
            <a:extLst>
              <a:ext uri="{FF2B5EF4-FFF2-40B4-BE49-F238E27FC236}">
                <a16:creationId xmlns:a16="http://schemas.microsoft.com/office/drawing/2014/main" id="{84C88BD0-6A65-CC82-15B3-4985E79C162C}"/>
              </a:ext>
            </a:extLst>
          </p:cNvPr>
          <p:cNvSpPr txBox="1"/>
          <p:nvPr/>
        </p:nvSpPr>
        <p:spPr>
          <a:xfrm>
            <a:off x="621174" y="1134318"/>
            <a:ext cx="10949651" cy="5324535"/>
          </a:xfrm>
          <a:prstGeom prst="rect">
            <a:avLst/>
          </a:prstGeom>
          <a:noFill/>
        </p:spPr>
        <p:txBody>
          <a:bodyPr wrap="square" rtlCol="0">
            <a:spAutoFit/>
          </a:bodyPr>
          <a:lstStyle/>
          <a:p>
            <a:r>
              <a:rPr lang="el-GR" sz="1700" b="1" i="0" u="sng" dirty="0">
                <a:solidFill>
                  <a:srgbClr val="FF0000"/>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ΕΒΕ</a:t>
            </a:r>
            <a:r>
              <a:rPr lang="el-GR" sz="1700" b="1" i="0" dirty="0">
                <a:effectLst/>
                <a:latin typeface="Verdana" panose="020B0604030504040204" pitchFamily="34" charset="0"/>
              </a:rPr>
              <a:t> </a:t>
            </a:r>
            <a:r>
              <a:rPr lang="el-GR" sz="1700" b="1" i="0" dirty="0">
                <a:solidFill>
                  <a:srgbClr val="FF0000"/>
                </a:solidFill>
                <a:effectLst/>
                <a:latin typeface="Verdana" panose="020B0604030504040204" pitchFamily="34" charset="0"/>
              </a:rPr>
              <a:t>είναι η ελάχιστη βάση εισαγωγής που πρέπει να ξεπεράσει ένας υποψήφιος στις πανελλήνιες εξετάσεις για να μπορέσει να εγγραφεί στα πανεπιστήμια.</a:t>
            </a:r>
            <a:br>
              <a:rPr lang="el-GR" sz="1700" b="1" dirty="0">
                <a:solidFill>
                  <a:srgbClr val="FF0000"/>
                </a:solidFill>
              </a:rPr>
            </a:br>
            <a:br>
              <a:rPr lang="el-GR" sz="1700" b="1" dirty="0"/>
            </a:br>
            <a:r>
              <a:rPr lang="el-GR" sz="1700" b="1" i="0" dirty="0">
                <a:effectLst/>
                <a:latin typeface="Verdana" panose="020B0604030504040204" pitchFamily="34" charset="0"/>
              </a:rPr>
              <a:t>Κάθε ίδρυμα έχει τη δική του βάση εισαγωγής ανάλογα με τις δυνατότητες και τη ζήτηση που έχει. </a:t>
            </a:r>
            <a:r>
              <a:rPr lang="el-GR" sz="1700" b="1" i="0" dirty="0">
                <a:solidFill>
                  <a:srgbClr val="FF0000"/>
                </a:solidFill>
                <a:effectLst/>
                <a:latin typeface="Verdana" panose="020B0604030504040204" pitchFamily="34" charset="0"/>
              </a:rPr>
              <a:t>Το υπουργείο μπορεί να μεταβάλλει την ΕΒΕ με ένα </a:t>
            </a:r>
            <a:r>
              <a:rPr lang="el-GR" sz="1700" b="1" i="0" dirty="0">
                <a:solidFill>
                  <a:srgbClr val="FF0000"/>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συντελεστή</a:t>
            </a:r>
            <a:r>
              <a:rPr lang="el-GR" sz="1700" b="1" i="0" dirty="0">
                <a:solidFill>
                  <a:srgbClr val="FF0000"/>
                </a:solidFill>
                <a:effectLst/>
                <a:latin typeface="Verdana" panose="020B0604030504040204" pitchFamily="34" charset="0"/>
              </a:rPr>
              <a:t> (ποσοστό).</a:t>
            </a:r>
            <a:endParaRPr lang="en-US" sz="1700" b="1" i="0" dirty="0">
              <a:solidFill>
                <a:srgbClr val="FF0000"/>
              </a:solidFill>
              <a:effectLst/>
              <a:latin typeface="Verdana" panose="020B0604030504040204" pitchFamily="34" charset="0"/>
            </a:endParaRPr>
          </a:p>
          <a:p>
            <a:endParaRPr lang="en-US" sz="1700" b="1" dirty="0">
              <a:latin typeface="Verdana" panose="020B0604030504040204" pitchFamily="34" charset="0"/>
            </a:endParaRPr>
          </a:p>
          <a:p>
            <a:r>
              <a:rPr lang="el-GR" sz="1700" b="1" i="0" dirty="0">
                <a:effectLst/>
                <a:latin typeface="Verdana" panose="020B0604030504040204" pitchFamily="34" charset="0"/>
              </a:rPr>
              <a:t>Δηλαδή στην ουσία η ελάχιστη βάση εισαγωγής σε κάθε ίδρυμα θα υπολογίζεται με βάση τον μέσο όρο των επιδόσεων όλων των υποψηφίων σε κάθε πανελλαδικές εξετάσεις.</a:t>
            </a:r>
            <a:br>
              <a:rPr lang="el-GR" sz="1700" b="1" dirty="0"/>
            </a:br>
            <a:br>
              <a:rPr lang="el-GR" sz="1700" b="1" dirty="0"/>
            </a:br>
            <a:r>
              <a:rPr lang="el-GR" sz="1700" b="1" i="0" dirty="0">
                <a:effectLst/>
                <a:latin typeface="Verdana" panose="020B0604030504040204" pitchFamily="34" charset="0"/>
              </a:rPr>
              <a:t>Έπειτα το υπουργείο θα θέτει συντελεστή (ποσοστό) που θα αλλάζει την ελάχιστη βάση εισαγωγής με σκοπό να απορρίψει ή να εγγράψει περισσότερους (ανάλογα με τις δυνατότητες του κάθε ιδρύματος).</a:t>
            </a:r>
            <a:br>
              <a:rPr lang="el-GR" sz="1700" b="1" dirty="0"/>
            </a:br>
            <a:br>
              <a:rPr lang="el-GR" sz="1700" b="1" dirty="0"/>
            </a:br>
            <a:r>
              <a:rPr lang="el-GR" sz="1700" b="1" i="0" dirty="0">
                <a:effectLst/>
                <a:latin typeface="Verdana" panose="020B0604030504040204" pitchFamily="34" charset="0"/>
              </a:rPr>
              <a:t>Η ελάχιστη βάση εισαγωγής έγινε με σκοπό να μην μπορούν να εισαχθούν στην </a:t>
            </a:r>
            <a:r>
              <a:rPr lang="el-GR" sz="1700" b="1" i="0" strike="noStrike" dirty="0">
                <a:effectLst/>
                <a:latin typeface="Verdana" panose="020B0604030504040204" pitchFamily="34" charset="0"/>
                <a:hlinkClick r:id="rId4" tooltip="τι είναι τριτοβάθμια εκπαίδευση">
                  <a:extLst>
                    <a:ext uri="{A12FA001-AC4F-418D-AE19-62706E023703}">
                      <ahyp:hlinkClr xmlns:ahyp="http://schemas.microsoft.com/office/drawing/2018/hyperlinkcolor" val="tx"/>
                    </a:ext>
                  </a:extLst>
                </a:hlinkClick>
              </a:rPr>
              <a:t>τριτοβάθμια εκπαίδευση</a:t>
            </a:r>
            <a:r>
              <a:rPr lang="el-GR" sz="1700" b="1" i="0" dirty="0">
                <a:effectLst/>
                <a:latin typeface="Verdana" panose="020B0604030504040204" pitchFamily="34" charset="0"/>
              </a:rPr>
              <a:t> υποψήφιοι που οι επιδόσεις τους στις πανελλήνιες εξετάσεις είναι πολύ χαμηλές.</a:t>
            </a:r>
            <a:br>
              <a:rPr lang="el-GR" sz="1700" b="1" dirty="0"/>
            </a:br>
            <a:br>
              <a:rPr lang="el-GR" sz="1700" b="1" dirty="0"/>
            </a:br>
            <a:r>
              <a:rPr lang="el-GR" sz="1700" b="1" i="0" dirty="0">
                <a:effectLst/>
                <a:latin typeface="Verdana" panose="020B0604030504040204" pitchFamily="34" charset="0"/>
              </a:rPr>
              <a:t>Κατά κάποιο τρόπο, η ελάχιστη βάση εισαγωγής σε κάθε σχολή δηλώνει την ελάχιστη συνολική βαθμολογία που πρέπει να πετύχει κάποιος στις πανελλήνιες εξετάσεις, κάτω από την οποία το εκπαιδευτικό ίδρυμα δεν δέχεται να εγγραφεί κανένας υποψήφιος.</a:t>
            </a:r>
            <a:endParaRPr lang="el-GR" sz="1700" b="1" dirty="0"/>
          </a:p>
        </p:txBody>
      </p:sp>
    </p:spTree>
    <p:extLst>
      <p:ext uri="{BB962C8B-B14F-4D97-AF65-F5344CB8AC3E}">
        <p14:creationId xmlns:p14="http://schemas.microsoft.com/office/powerpoint/2010/main" val="283598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08FA0-E33F-8FC9-87C5-65F3A4F8438C}"/>
              </a:ext>
            </a:extLst>
          </p:cNvPr>
          <p:cNvSpPr>
            <a:spLocks noGrp="1"/>
          </p:cNvSpPr>
          <p:nvPr>
            <p:ph type="title"/>
          </p:nvPr>
        </p:nvSpPr>
        <p:spPr>
          <a:xfrm>
            <a:off x="677334" y="42441"/>
            <a:ext cx="9473662" cy="1091878"/>
          </a:xfrm>
        </p:spPr>
        <p:txBody>
          <a:bodyPr>
            <a:normAutofit fontScale="90000"/>
          </a:bodyPr>
          <a:lstStyle/>
          <a:p>
            <a:pPr algn="ctr"/>
            <a:r>
              <a:rPr lang="el-GR" b="1" dirty="0">
                <a:solidFill>
                  <a:schemeClr val="tx1"/>
                </a:solidFill>
              </a:rPr>
              <a:t>Διδασκαλία Β ξένης γλώσσας στο Λύκειο</a:t>
            </a:r>
            <a:br>
              <a:rPr lang="el-GR" b="1" dirty="0">
                <a:solidFill>
                  <a:schemeClr val="tx1"/>
                </a:solidFill>
              </a:rPr>
            </a:br>
            <a:r>
              <a:rPr lang="el-GR" b="1" dirty="0">
                <a:solidFill>
                  <a:schemeClr val="tx1"/>
                </a:solidFill>
              </a:rPr>
              <a:t>Α τάξη</a:t>
            </a:r>
          </a:p>
        </p:txBody>
      </p:sp>
      <p:sp>
        <p:nvSpPr>
          <p:cNvPr id="6" name="Θέση περιεχομένου 5">
            <a:extLst>
              <a:ext uri="{FF2B5EF4-FFF2-40B4-BE49-F238E27FC236}">
                <a16:creationId xmlns:a16="http://schemas.microsoft.com/office/drawing/2014/main" id="{50AC4848-802E-2756-C5DB-33DF88F60EB4}"/>
              </a:ext>
            </a:extLst>
          </p:cNvPr>
          <p:cNvSpPr>
            <a:spLocks noGrp="1"/>
          </p:cNvSpPr>
          <p:nvPr>
            <p:ph idx="1"/>
          </p:nvPr>
        </p:nvSpPr>
        <p:spPr>
          <a:xfrm>
            <a:off x="677333" y="1134319"/>
            <a:ext cx="9473663" cy="5496046"/>
          </a:xfrm>
        </p:spPr>
        <p:txBody>
          <a:bodyPr>
            <a:noAutofit/>
          </a:bodyPr>
          <a:lstStyle/>
          <a:p>
            <a:r>
              <a:rPr lang="el-GR" sz="1600" b="1" i="0" dirty="0">
                <a:solidFill>
                  <a:schemeClr val="tx1"/>
                </a:solidFill>
                <a:effectLst/>
                <a:latin typeface="Open Sans" panose="020B0606030504020204" pitchFamily="34" charset="0"/>
              </a:rPr>
              <a:t>α). Οι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της </a:t>
            </a:r>
            <a:r>
              <a:rPr lang="el-GR" sz="1600" b="1" i="0" u="sng" dirty="0">
                <a:solidFill>
                  <a:srgbClr val="FF0000"/>
                </a:solidFill>
                <a:effectLst/>
                <a:latin typeface="Open Sans" panose="020B0606030504020204" pitchFamily="34" charset="0"/>
              </a:rPr>
              <a:t>Α’ </a:t>
            </a:r>
            <a:r>
              <a:rPr lang="el-GR" sz="1600" b="1" i="0" u="sng" dirty="0" err="1">
                <a:solidFill>
                  <a:srgbClr val="FF0000"/>
                </a:solidFill>
                <a:effectLst/>
                <a:latin typeface="Open Sans" panose="020B0606030504020204" pitchFamily="34" charset="0"/>
              </a:rPr>
              <a:t>τάξης</a:t>
            </a:r>
            <a:r>
              <a:rPr lang="el-GR" sz="1600" b="1" i="0" u="sng" dirty="0">
                <a:solidFill>
                  <a:srgbClr val="FF0000"/>
                </a:solidFill>
                <a:effectLst/>
                <a:latin typeface="Open Sans" panose="020B0606030504020204" pitchFamily="34" charset="0"/>
              </a:rPr>
              <a:t> </a:t>
            </a:r>
            <a:r>
              <a:rPr lang="el-GR" sz="1600" b="1" i="0" dirty="0">
                <a:solidFill>
                  <a:schemeClr val="tx1"/>
                </a:solidFill>
                <a:effectLst/>
                <a:latin typeface="Open Sans" panose="020B0606030504020204" pitchFamily="34" charset="0"/>
              </a:rPr>
              <a:t>του </a:t>
            </a:r>
            <a:r>
              <a:rPr lang="el-GR" sz="1600" b="1" i="0" dirty="0" err="1">
                <a:solidFill>
                  <a:schemeClr val="tx1"/>
                </a:solidFill>
                <a:effectLst/>
                <a:latin typeface="Open Sans" panose="020B0606030504020204" pitchFamily="34" charset="0"/>
              </a:rPr>
              <a:t>Γενικου</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Λυκείου</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συνεχίζουν</a:t>
            </a:r>
            <a:r>
              <a:rPr lang="el-GR" sz="1600" b="1" i="0" dirty="0">
                <a:solidFill>
                  <a:schemeClr val="tx1"/>
                </a:solidFill>
                <a:effectLst/>
                <a:latin typeface="Open Sans" panose="020B0606030504020204" pitchFamily="34" charset="0"/>
              </a:rPr>
              <a:t> τη β’ </a:t>
            </a:r>
            <a:r>
              <a:rPr lang="el-GR" sz="1600" b="1" i="0" dirty="0" err="1">
                <a:solidFill>
                  <a:schemeClr val="tx1"/>
                </a:solidFill>
                <a:effectLst/>
                <a:latin typeface="Open Sans" panose="020B0606030504020204" pitchFamily="34" charset="0"/>
              </a:rPr>
              <a:t>ξένη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a:t>
            </a:r>
            <a:r>
              <a:rPr lang="el-GR" sz="1600" b="1" i="0" dirty="0">
                <a:solidFill>
                  <a:schemeClr val="tx1"/>
                </a:solidFill>
                <a:effectLst/>
                <a:latin typeface="Open Sans" panose="020B0606030504020204" pitchFamily="34" charset="0"/>
              </a:rPr>
              <a:t> που </a:t>
            </a:r>
            <a:r>
              <a:rPr lang="el-GR" sz="1600" b="1" i="0" dirty="0" err="1">
                <a:solidFill>
                  <a:schemeClr val="tx1"/>
                </a:solidFill>
                <a:effectLst/>
                <a:latin typeface="Open Sans" panose="020B0606030504020204" pitchFamily="34" charset="0"/>
              </a:rPr>
              <a:t>διδάχτηκαν</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Γυμνάσιο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Γαλλικα</a:t>
            </a:r>
            <a:r>
              <a:rPr lang="el-GR" sz="1600" b="1" i="0" dirty="0">
                <a:solidFill>
                  <a:schemeClr val="tx1"/>
                </a:solidFill>
                <a:effectLst/>
                <a:latin typeface="Open Sans" panose="020B0606030504020204" pitchFamily="34" charset="0"/>
              </a:rPr>
              <a:t>́ ή </a:t>
            </a:r>
            <a:r>
              <a:rPr lang="el-GR" sz="1600" b="1" i="0" dirty="0" err="1">
                <a:solidFill>
                  <a:schemeClr val="tx1"/>
                </a:solidFill>
                <a:effectLst/>
                <a:latin typeface="Open Sans" panose="020B0606030504020204" pitchFamily="34" charset="0"/>
              </a:rPr>
              <a:t>Γερμανικα</a:t>
            </a:r>
            <a:r>
              <a:rPr lang="el-GR" sz="1600" b="1" i="0" dirty="0">
                <a:solidFill>
                  <a:schemeClr val="tx1"/>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β). Ο </a:t>
            </a:r>
            <a:r>
              <a:rPr lang="el-GR" sz="1600" b="1" i="0" dirty="0" err="1">
                <a:solidFill>
                  <a:schemeClr val="tx1"/>
                </a:solidFill>
                <a:effectLst/>
                <a:latin typeface="Open Sans" panose="020B0606030504020204" pitchFamily="34" charset="0"/>
              </a:rPr>
              <a:t>ελάχιστος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αριθμός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μαθητών</a:t>
            </a:r>
            <a:r>
              <a:rPr lang="el-GR" sz="1600" b="1" i="0" dirty="0">
                <a:solidFill>
                  <a:schemeClr val="tx1"/>
                </a:solidFill>
                <a:effectLst/>
                <a:latin typeface="Open Sans" panose="020B0606030504020204" pitchFamily="34" charset="0"/>
              </a:rPr>
              <a:t> που </a:t>
            </a:r>
            <a:r>
              <a:rPr lang="el-GR" sz="1600" b="1" i="0" dirty="0" err="1">
                <a:solidFill>
                  <a:schemeClr val="tx1"/>
                </a:solidFill>
                <a:effectLst/>
                <a:latin typeface="Open Sans" panose="020B0606030504020204" pitchFamily="34" charset="0"/>
              </a:rPr>
              <a:t>απαιτείται</a:t>
            </a:r>
            <a:r>
              <a:rPr lang="el-GR" sz="1600" b="1" i="0" dirty="0">
                <a:solidFill>
                  <a:schemeClr val="tx1"/>
                </a:solidFill>
                <a:effectLst/>
                <a:latin typeface="Open Sans" panose="020B0606030504020204" pitchFamily="34" charset="0"/>
              </a:rPr>
              <a:t> για τη </a:t>
            </a:r>
            <a:r>
              <a:rPr lang="el-GR" sz="1600" b="1" i="0" dirty="0" err="1">
                <a:solidFill>
                  <a:schemeClr val="tx1"/>
                </a:solidFill>
                <a:effectLst/>
                <a:latin typeface="Open Sans" panose="020B0606030504020204" pitchFamily="34" charset="0"/>
              </a:rPr>
              <a:t>δημιουργία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τμήματος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είναι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δεκατέσσερις</a:t>
            </a:r>
            <a:r>
              <a:rPr lang="el-GR" sz="1600" b="1" i="0" dirty="0">
                <a:solidFill>
                  <a:schemeClr val="tx1"/>
                </a:solidFill>
                <a:effectLst/>
                <a:latin typeface="Open Sans" panose="020B0606030504020204" pitchFamily="34" charset="0"/>
              </a:rPr>
              <a:t> (14). Σε </a:t>
            </a:r>
            <a:r>
              <a:rPr lang="el-GR" sz="1600" b="1" i="0" dirty="0" err="1">
                <a:solidFill>
                  <a:schemeClr val="tx1"/>
                </a:solidFill>
                <a:effectLst/>
                <a:latin typeface="Open Sans" panose="020B0606030504020204" pitchFamily="34" charset="0"/>
              </a:rPr>
              <a:t>απομονωμένες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σχολικές</a:t>
            </a:r>
            <a:r>
              <a:rPr lang="el-GR" sz="1600" b="1" i="0" dirty="0">
                <a:solidFill>
                  <a:schemeClr val="tx1"/>
                </a:solidFill>
                <a:effectLst/>
                <a:latin typeface="Open Sans" panose="020B0606030504020204" pitchFamily="34" charset="0"/>
              </a:rPr>
              <a:t> μονάδες της </a:t>
            </a:r>
            <a:r>
              <a:rPr lang="el-GR" sz="1600" b="1" i="0" dirty="0" err="1">
                <a:solidFill>
                  <a:schemeClr val="tx1"/>
                </a:solidFill>
                <a:effectLst/>
                <a:latin typeface="Open Sans" panose="020B0606030504020204" pitchFamily="34" charset="0"/>
              </a:rPr>
              <a:t>ηπειρωτικής</a:t>
            </a:r>
            <a:r>
              <a:rPr lang="el-GR" sz="1600" b="1" i="0" dirty="0">
                <a:solidFill>
                  <a:schemeClr val="tx1"/>
                </a:solidFill>
                <a:effectLst/>
                <a:latin typeface="Open Sans" panose="020B0606030504020204" pitchFamily="34" charset="0"/>
              </a:rPr>
              <a:t> και </a:t>
            </a:r>
            <a:r>
              <a:rPr lang="el-GR" sz="1600" b="1" i="0" dirty="0" err="1">
                <a:solidFill>
                  <a:schemeClr val="tx1"/>
                </a:solidFill>
                <a:effectLst/>
                <a:latin typeface="Open Sans" panose="020B0606030504020204" pitchFamily="34" charset="0"/>
              </a:rPr>
              <a:t>νησιωτικής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χώρας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μπορούν</a:t>
            </a:r>
            <a:r>
              <a:rPr lang="el-GR" sz="1600" b="1" i="0" dirty="0">
                <a:solidFill>
                  <a:schemeClr val="tx1"/>
                </a:solidFill>
                <a:effectLst/>
                <a:latin typeface="Open Sans" panose="020B0606030504020204" pitchFamily="34" charset="0"/>
              </a:rPr>
              <a:t> να </a:t>
            </a:r>
            <a:r>
              <a:rPr lang="el-GR" sz="1600" b="1" i="0" dirty="0" err="1">
                <a:solidFill>
                  <a:schemeClr val="tx1"/>
                </a:solidFill>
                <a:effectLst/>
                <a:latin typeface="Open Sans" panose="020B0606030504020204" pitchFamily="34" charset="0"/>
              </a:rPr>
              <a:t>λειτουργήσουν</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τμήματα</a:t>
            </a:r>
            <a:r>
              <a:rPr lang="el-GR" sz="1600" b="1" i="0" dirty="0">
                <a:solidFill>
                  <a:schemeClr val="tx1"/>
                </a:solidFill>
                <a:effectLst/>
                <a:latin typeface="Open Sans" panose="020B0606030504020204" pitchFamily="34" charset="0"/>
              </a:rPr>
              <a:t> και με </a:t>
            </a:r>
            <a:r>
              <a:rPr lang="el-GR" sz="1600" b="1" i="0" dirty="0" err="1">
                <a:solidFill>
                  <a:schemeClr val="tx1"/>
                </a:solidFill>
                <a:effectLst/>
                <a:latin typeface="Open Sans" panose="020B0606030504020204" pitchFamily="34" charset="0"/>
              </a:rPr>
              <a:t>δώδεκα</a:t>
            </a:r>
            <a:r>
              <a:rPr lang="el-GR" sz="1600" b="1" i="0" dirty="0">
                <a:solidFill>
                  <a:schemeClr val="tx1"/>
                </a:solidFill>
                <a:effectLst/>
                <a:latin typeface="Open Sans" panose="020B0606030504020204" pitchFamily="34" charset="0"/>
              </a:rPr>
              <a:t> (12)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γ). Σε </a:t>
            </a:r>
            <a:r>
              <a:rPr lang="el-GR" sz="1600" b="1" i="0" dirty="0" err="1">
                <a:solidFill>
                  <a:schemeClr val="tx1"/>
                </a:solidFill>
                <a:effectLst/>
                <a:latin typeface="Open Sans" panose="020B0606030504020204" pitchFamily="34" charset="0"/>
              </a:rPr>
              <a:t>περίπτωση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αδυναμίας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λειτουργίας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τμήματος</a:t>
            </a:r>
            <a:r>
              <a:rPr lang="el-GR" sz="1600" b="1" i="0" dirty="0">
                <a:solidFill>
                  <a:schemeClr val="tx1"/>
                </a:solidFill>
                <a:effectLst/>
                <a:latin typeface="Open Sans" panose="020B0606030504020204" pitchFamily="34" charset="0"/>
              </a:rPr>
              <a:t> στη </a:t>
            </a:r>
            <a:r>
              <a:rPr lang="el-GR" sz="1600" b="1" i="0" dirty="0" err="1">
                <a:solidFill>
                  <a:schemeClr val="tx1"/>
                </a:solidFill>
                <a:effectLst/>
                <a:latin typeface="Open Sans" panose="020B0606030504020204" pitchFamily="34" charset="0"/>
              </a:rPr>
              <a:t>μία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απο</a:t>
            </a:r>
            <a:r>
              <a:rPr lang="el-GR" sz="1600" b="1" i="0" dirty="0">
                <a:solidFill>
                  <a:schemeClr val="tx1"/>
                </a:solidFill>
                <a:effectLst/>
                <a:latin typeface="Open Sans" panose="020B0606030504020204" pitchFamily="34" charset="0"/>
              </a:rPr>
              <a:t>́ τις </a:t>
            </a:r>
            <a:r>
              <a:rPr lang="el-GR" sz="1600" b="1" i="0" dirty="0" err="1">
                <a:solidFill>
                  <a:schemeClr val="tx1"/>
                </a:solidFill>
                <a:effectLst/>
                <a:latin typeface="Open Sans" panose="020B0606030504020204" pitchFamily="34" charset="0"/>
              </a:rPr>
              <a:t>δύο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γλώσσες</a:t>
            </a:r>
            <a:r>
              <a:rPr lang="el-GR" sz="1600" b="1" i="0" dirty="0">
                <a:solidFill>
                  <a:schemeClr val="tx1"/>
                </a:solidFill>
                <a:effectLst/>
                <a:latin typeface="Open Sans" panose="020B0606030504020204" pitchFamily="34" charset="0"/>
              </a:rPr>
              <a:t>, οι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εντάσσονται</a:t>
            </a:r>
            <a:r>
              <a:rPr lang="el-GR" sz="1600" b="1" i="0" dirty="0">
                <a:solidFill>
                  <a:schemeClr val="tx1"/>
                </a:solidFill>
                <a:effectLst/>
                <a:latin typeface="Open Sans" panose="020B0606030504020204" pitchFamily="34" charset="0"/>
              </a:rPr>
              <a:t> </a:t>
            </a:r>
            <a:r>
              <a:rPr lang="el-GR" sz="1600" b="1" i="0" dirty="0" err="1">
                <a:solidFill>
                  <a:srgbClr val="FF0000"/>
                </a:solidFill>
                <a:effectLst/>
                <a:latin typeface="Open Sans" panose="020B0606030504020204" pitchFamily="34" charset="0"/>
              </a:rPr>
              <a:t>υποχρεωτικα</a:t>
            </a:r>
            <a:r>
              <a:rPr lang="el-GR" sz="1600" b="1" i="0" dirty="0">
                <a:solidFill>
                  <a:srgbClr val="FF0000"/>
                </a:solidFill>
                <a:effectLst/>
                <a:latin typeface="Open Sans" panose="020B0606030504020204" pitchFamily="34" charset="0"/>
              </a:rPr>
              <a:t>́</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τμήμα</a:t>
            </a:r>
            <a:r>
              <a:rPr lang="el-GR" sz="1600" b="1" i="0" dirty="0">
                <a:solidFill>
                  <a:schemeClr val="tx1"/>
                </a:solidFill>
                <a:effectLst/>
                <a:latin typeface="Open Sans" panose="020B0606030504020204" pitchFamily="34" charset="0"/>
              </a:rPr>
              <a:t> β’ </a:t>
            </a:r>
            <a:r>
              <a:rPr lang="el-GR" sz="1600" b="1" i="0" dirty="0" err="1">
                <a:solidFill>
                  <a:schemeClr val="tx1"/>
                </a:solidFill>
                <a:effectLst/>
                <a:latin typeface="Open Sans" panose="020B0606030504020204" pitchFamily="34" charset="0"/>
              </a:rPr>
              <a:t>ξένης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γλώσσας</a:t>
            </a:r>
            <a:r>
              <a:rPr lang="el-GR" sz="1600" b="1" i="0" dirty="0">
                <a:solidFill>
                  <a:schemeClr val="tx1"/>
                </a:solidFill>
                <a:effectLst/>
                <a:latin typeface="Open Sans" panose="020B0606030504020204" pitchFamily="34" charset="0"/>
              </a:rPr>
              <a:t> που </a:t>
            </a:r>
            <a:r>
              <a:rPr lang="el-GR" sz="1600" b="1" i="0" dirty="0" err="1">
                <a:solidFill>
                  <a:schemeClr val="tx1"/>
                </a:solidFill>
                <a:effectLst/>
                <a:latin typeface="Open Sans" panose="020B0606030504020204" pitchFamily="34" charset="0"/>
              </a:rPr>
              <a:t>δημιουργείται</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σχολείο</a:t>
            </a:r>
            <a:r>
              <a:rPr lang="el-GR" sz="1600" b="1" i="0" dirty="0">
                <a:solidFill>
                  <a:schemeClr val="tx1"/>
                </a:solidFill>
                <a:effectLst/>
                <a:latin typeface="Open Sans" panose="020B0606030504020204" pitchFamily="34" charset="0"/>
              </a:rPr>
              <a:t>.</a:t>
            </a:r>
          </a:p>
          <a:p>
            <a:r>
              <a:rPr lang="el-GR" sz="1600" b="1" i="0" dirty="0" err="1">
                <a:solidFill>
                  <a:schemeClr val="tx1"/>
                </a:solidFill>
                <a:effectLst/>
                <a:latin typeface="Open Sans" panose="020B0606030504020204" pitchFamily="34" charset="0"/>
              </a:rPr>
              <a:t>Όσοι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απο</a:t>
            </a:r>
            <a:r>
              <a:rPr lang="el-GR" sz="1600" b="1" i="0" dirty="0">
                <a:solidFill>
                  <a:schemeClr val="tx1"/>
                </a:solidFill>
                <a:effectLst/>
                <a:latin typeface="Open Sans" panose="020B0606030504020204" pitchFamily="34" charset="0"/>
              </a:rPr>
              <a:t>́ τους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εντάσσονται</a:t>
            </a:r>
            <a:r>
              <a:rPr lang="el-GR" sz="1600" b="1" i="0" dirty="0">
                <a:solidFill>
                  <a:schemeClr val="tx1"/>
                </a:solidFill>
                <a:effectLst/>
                <a:latin typeface="Open Sans" panose="020B0606030504020204" pitchFamily="34" charset="0"/>
              </a:rPr>
              <a:t> σε </a:t>
            </a:r>
            <a:r>
              <a:rPr lang="el-GR" sz="1600" b="1" i="0" dirty="0" err="1">
                <a:solidFill>
                  <a:schemeClr val="tx1"/>
                </a:solidFill>
                <a:effectLst/>
                <a:latin typeface="Open Sans" panose="020B0606030504020204" pitchFamily="34" charset="0"/>
              </a:rPr>
              <a:t>τμήμα</a:t>
            </a:r>
            <a:r>
              <a:rPr lang="el-GR" sz="1600" b="1" i="0" dirty="0">
                <a:solidFill>
                  <a:schemeClr val="tx1"/>
                </a:solidFill>
                <a:effectLst/>
                <a:latin typeface="Open Sans" panose="020B0606030504020204" pitchFamily="34" charset="0"/>
              </a:rPr>
              <a:t> β’ </a:t>
            </a:r>
            <a:r>
              <a:rPr lang="el-GR" sz="1600" b="1" i="0" dirty="0" err="1">
                <a:solidFill>
                  <a:schemeClr val="tx1"/>
                </a:solidFill>
                <a:effectLst/>
                <a:latin typeface="Open Sans" panose="020B0606030504020204" pitchFamily="34" charset="0"/>
              </a:rPr>
              <a:t>ξένης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γλώσσας</a:t>
            </a:r>
            <a:r>
              <a:rPr lang="el-GR" sz="1600" b="1" i="0" dirty="0">
                <a:solidFill>
                  <a:schemeClr val="tx1"/>
                </a:solidFill>
                <a:effectLst/>
                <a:latin typeface="Open Sans" panose="020B0606030504020204" pitchFamily="34" charset="0"/>
              </a:rPr>
              <a:t> που δεν </a:t>
            </a:r>
            <a:r>
              <a:rPr lang="el-GR" sz="1600" b="1" i="0" dirty="0" err="1">
                <a:solidFill>
                  <a:schemeClr val="tx1"/>
                </a:solidFill>
                <a:effectLst/>
                <a:latin typeface="Open Sans" panose="020B0606030504020204" pitchFamily="34" charset="0"/>
              </a:rPr>
              <a:t>είχαν</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διδαχθει</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Γυμνάσιο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παρακολουθούν</a:t>
            </a:r>
            <a:r>
              <a:rPr lang="el-GR" sz="1600" b="1" i="0" dirty="0">
                <a:solidFill>
                  <a:schemeClr val="tx1"/>
                </a:solidFill>
                <a:effectLst/>
                <a:latin typeface="Open Sans" panose="020B0606030504020204" pitchFamily="34" charset="0"/>
              </a:rPr>
              <a:t> το </a:t>
            </a:r>
            <a:r>
              <a:rPr lang="el-GR" sz="1600" b="1" i="0" dirty="0" err="1">
                <a:solidFill>
                  <a:schemeClr val="tx1"/>
                </a:solidFill>
                <a:effectLst/>
                <a:latin typeface="Open Sans" panose="020B0606030504020204" pitchFamily="34" charset="0"/>
              </a:rPr>
              <a:t>μάθημα</a:t>
            </a:r>
            <a:r>
              <a:rPr lang="el-GR" sz="1600" b="1" i="0" dirty="0">
                <a:solidFill>
                  <a:schemeClr val="tx1"/>
                </a:solidFill>
                <a:effectLst/>
                <a:latin typeface="Open Sans" panose="020B0606030504020204" pitchFamily="34" charset="0"/>
              </a:rPr>
              <a:t> και ο </a:t>
            </a:r>
            <a:r>
              <a:rPr lang="el-GR" sz="1600" b="1" i="0" dirty="0" err="1">
                <a:solidFill>
                  <a:schemeClr val="tx1"/>
                </a:solidFill>
                <a:effectLst/>
                <a:latin typeface="Open Sans" panose="020B0606030504020204" pitchFamily="34" charset="0"/>
              </a:rPr>
              <a:t>βαθμός</a:t>
            </a:r>
            <a:r>
              <a:rPr lang="el-GR" sz="1600" b="1" i="0" dirty="0">
                <a:solidFill>
                  <a:schemeClr val="tx1"/>
                </a:solidFill>
                <a:effectLst/>
                <a:latin typeface="Open Sans" panose="020B0606030504020204" pitchFamily="34" charset="0"/>
              </a:rPr>
              <a:t> τους στη β’ </a:t>
            </a:r>
            <a:r>
              <a:rPr lang="el-GR" sz="1600" b="1" i="0" dirty="0" err="1">
                <a:solidFill>
                  <a:schemeClr val="tx1"/>
                </a:solidFill>
                <a:effectLst/>
                <a:latin typeface="Open Sans" panose="020B0606030504020204" pitchFamily="34" charset="0"/>
              </a:rPr>
              <a:t>ξένη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a:t>
            </a:r>
            <a:r>
              <a:rPr lang="el-GR" sz="1600" b="1" i="0" dirty="0">
                <a:solidFill>
                  <a:schemeClr val="tx1"/>
                </a:solidFill>
                <a:effectLst/>
                <a:latin typeface="Open Sans" panose="020B0606030504020204" pitchFamily="34" charset="0"/>
              </a:rPr>
              <a:t> δεν </a:t>
            </a:r>
            <a:r>
              <a:rPr lang="el-GR" sz="1600" b="1" i="0" dirty="0" err="1">
                <a:solidFill>
                  <a:schemeClr val="tx1"/>
                </a:solidFill>
                <a:effectLst/>
                <a:latin typeface="Open Sans" panose="020B0606030504020204" pitchFamily="34" charset="0"/>
              </a:rPr>
              <a:t>υπολογίζεται</a:t>
            </a:r>
            <a:r>
              <a:rPr lang="el-GR" sz="1600" b="1" i="0" dirty="0">
                <a:solidFill>
                  <a:schemeClr val="tx1"/>
                </a:solidFill>
                <a:effectLst/>
                <a:latin typeface="Open Sans" panose="020B0606030504020204" pitchFamily="34" charset="0"/>
              </a:rPr>
              <a:t> για την </a:t>
            </a:r>
            <a:r>
              <a:rPr lang="el-GR" sz="1600" b="1" i="0" dirty="0" err="1">
                <a:solidFill>
                  <a:schemeClr val="tx1"/>
                </a:solidFill>
                <a:effectLst/>
                <a:latin typeface="Open Sans" panose="020B0606030504020204" pitchFamily="34" charset="0"/>
              </a:rPr>
              <a:t>προαγωγη</a:t>
            </a:r>
            <a:r>
              <a:rPr lang="el-GR" sz="1600" b="1" i="0" dirty="0">
                <a:solidFill>
                  <a:schemeClr val="tx1"/>
                </a:solidFill>
                <a:effectLst/>
                <a:latin typeface="Open Sans" panose="020B0606030504020204" pitchFamily="34" charset="0"/>
              </a:rPr>
              <a:t>́ τους, </a:t>
            </a:r>
            <a:r>
              <a:rPr lang="el-GR" sz="1600" b="1" i="0" dirty="0" err="1">
                <a:solidFill>
                  <a:schemeClr val="tx1"/>
                </a:solidFill>
                <a:effectLst/>
                <a:latin typeface="Open Sans" panose="020B0606030504020204" pitchFamily="34" charset="0"/>
              </a:rPr>
              <a:t>ούτε</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γενικο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βαθμο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προαγωγής</a:t>
            </a:r>
            <a:r>
              <a:rPr lang="el-GR" sz="1600" b="1" i="0" dirty="0">
                <a:solidFill>
                  <a:schemeClr val="tx1"/>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Για τους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αυτούς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υπολογίζεται</a:t>
            </a:r>
            <a:r>
              <a:rPr lang="el-GR" sz="1600" b="1" i="0" dirty="0">
                <a:solidFill>
                  <a:schemeClr val="tx1"/>
                </a:solidFill>
                <a:effectLst/>
                <a:latin typeface="Open Sans" panose="020B0606030504020204" pitchFamily="34" charset="0"/>
              </a:rPr>
              <a:t> ο </a:t>
            </a:r>
            <a:r>
              <a:rPr lang="el-GR" sz="1600" b="1" i="0" dirty="0" err="1">
                <a:solidFill>
                  <a:schemeClr val="tx1"/>
                </a:solidFill>
                <a:effectLst/>
                <a:latin typeface="Open Sans" panose="020B0606030504020204" pitchFamily="34" charset="0"/>
              </a:rPr>
              <a:t>βαθμός</a:t>
            </a:r>
            <a:r>
              <a:rPr lang="el-GR" sz="1600" b="1" i="0" dirty="0">
                <a:solidFill>
                  <a:schemeClr val="tx1"/>
                </a:solidFill>
                <a:effectLst/>
                <a:latin typeface="Open Sans" panose="020B0606030504020204" pitchFamily="34" charset="0"/>
              </a:rPr>
              <a:t> τους στη β’ </a:t>
            </a:r>
            <a:r>
              <a:rPr lang="el-GR" sz="1600" b="1" i="0" dirty="0" err="1">
                <a:solidFill>
                  <a:schemeClr val="tx1"/>
                </a:solidFill>
                <a:effectLst/>
                <a:latin typeface="Open Sans" panose="020B0606030504020204" pitchFamily="34" charset="0"/>
              </a:rPr>
              <a:t>ξένη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εφόσον</a:t>
            </a:r>
            <a:r>
              <a:rPr lang="el-GR" sz="1600" b="1" i="0" dirty="0">
                <a:solidFill>
                  <a:schemeClr val="tx1"/>
                </a:solidFill>
                <a:effectLst/>
                <a:latin typeface="Open Sans" panose="020B0606030504020204" pitchFamily="34" charset="0"/>
              </a:rPr>
              <a:t> ο </a:t>
            </a:r>
            <a:r>
              <a:rPr lang="el-GR" sz="1600" b="1" i="0" dirty="0" err="1">
                <a:solidFill>
                  <a:schemeClr val="tx1"/>
                </a:solidFill>
                <a:effectLst/>
                <a:latin typeface="Open Sans" panose="020B0606030504020204" pitchFamily="34" charset="0"/>
              </a:rPr>
              <a:t>κηδεμόνας</a:t>
            </a:r>
            <a:r>
              <a:rPr lang="el-GR" sz="1600" b="1" i="0" dirty="0">
                <a:solidFill>
                  <a:schemeClr val="tx1"/>
                </a:solidFill>
                <a:effectLst/>
                <a:latin typeface="Open Sans" panose="020B0606030504020204" pitchFamily="34" charset="0"/>
              </a:rPr>
              <a:t> τους ή οι </a:t>
            </a:r>
            <a:r>
              <a:rPr lang="el-GR" sz="1600" b="1" i="0" dirty="0" err="1">
                <a:solidFill>
                  <a:schemeClr val="tx1"/>
                </a:solidFill>
                <a:effectLst/>
                <a:latin typeface="Open Sans" panose="020B0606030504020204" pitchFamily="34" charset="0"/>
              </a:rPr>
              <a:t>ίδιοι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όταν</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είναι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ενήλικοι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υποβάλλουν</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σχολείο</a:t>
            </a:r>
            <a:r>
              <a:rPr lang="el-GR" sz="1600" b="1" i="0" dirty="0">
                <a:solidFill>
                  <a:schemeClr val="tx1"/>
                </a:solidFill>
                <a:effectLst/>
                <a:latin typeface="Open Sans" panose="020B0606030504020204" pitchFamily="34" charset="0"/>
              </a:rPr>
              <a:t> τους </a:t>
            </a:r>
            <a:r>
              <a:rPr lang="el-GR" sz="1600" b="1" i="0" dirty="0" err="1">
                <a:solidFill>
                  <a:schemeClr val="tx1"/>
                </a:solidFill>
                <a:effectLst/>
                <a:latin typeface="Open Sans" panose="020B0606030504020204" pitchFamily="34" charset="0"/>
              </a:rPr>
              <a:t>σχετικη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δήλωση</a:t>
            </a:r>
            <a:r>
              <a:rPr lang="el-GR" sz="1600" b="1" i="0" dirty="0">
                <a:solidFill>
                  <a:schemeClr val="tx1"/>
                </a:solidFill>
                <a:effectLst/>
                <a:latin typeface="Open Sans" panose="020B0606030504020204" pitchFamily="34" charset="0"/>
              </a:rPr>
              <a:t> το </a:t>
            </a:r>
            <a:r>
              <a:rPr lang="el-GR" sz="1600" b="1" i="0" dirty="0" err="1">
                <a:solidFill>
                  <a:schemeClr val="tx1"/>
                </a:solidFill>
                <a:effectLst/>
                <a:latin typeface="Open Sans" panose="020B0606030504020204" pitchFamily="34" charset="0"/>
              </a:rPr>
              <a:t>αργότερο</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μέχρι</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τρείς</a:t>
            </a:r>
            <a:r>
              <a:rPr lang="el-GR" sz="1600" b="1" i="0" dirty="0">
                <a:solidFill>
                  <a:schemeClr val="tx1"/>
                </a:solidFill>
                <a:effectLst/>
                <a:latin typeface="Open Sans" panose="020B0606030504020204" pitchFamily="34" charset="0"/>
              </a:rPr>
              <a:t> (03) </a:t>
            </a:r>
            <a:r>
              <a:rPr lang="el-GR" sz="1600" b="1" i="0" dirty="0" err="1">
                <a:solidFill>
                  <a:schemeClr val="tx1"/>
                </a:solidFill>
                <a:effectLst/>
                <a:latin typeface="Open Sans" panose="020B0606030504020204" pitchFamily="34" charset="0"/>
              </a:rPr>
              <a:t>ημέρες</a:t>
            </a:r>
            <a:r>
              <a:rPr lang="el-GR" sz="1600" b="1" i="0" dirty="0">
                <a:solidFill>
                  <a:schemeClr val="tx1"/>
                </a:solidFill>
                <a:effectLst/>
                <a:latin typeface="Open Sans" panose="020B0606030504020204" pitchFamily="34" charset="0"/>
              </a:rPr>
              <a:t> πριν </a:t>
            </a:r>
            <a:r>
              <a:rPr lang="el-GR" sz="1600" b="1" i="0" dirty="0" err="1">
                <a:solidFill>
                  <a:schemeClr val="tx1"/>
                </a:solidFill>
                <a:effectLst/>
                <a:latin typeface="Open Sans" panose="020B0606030504020204" pitchFamily="34" charset="0"/>
              </a:rPr>
              <a:t>απο</a:t>
            </a:r>
            <a:r>
              <a:rPr lang="el-GR" sz="1600" b="1" i="0" dirty="0">
                <a:solidFill>
                  <a:schemeClr val="tx1"/>
                </a:solidFill>
                <a:effectLst/>
                <a:latin typeface="Open Sans" panose="020B0606030504020204" pitchFamily="34" charset="0"/>
              </a:rPr>
              <a:t>́ την </a:t>
            </a:r>
            <a:r>
              <a:rPr lang="el-GR" sz="1600" b="1" i="0" dirty="0" err="1">
                <a:solidFill>
                  <a:schemeClr val="tx1"/>
                </a:solidFill>
                <a:effectLst/>
                <a:latin typeface="Open Sans" panose="020B0606030504020204" pitchFamily="34" charset="0"/>
              </a:rPr>
              <a:t>ημερομηνία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λήξης</a:t>
            </a:r>
            <a:r>
              <a:rPr lang="el-GR" sz="1600" b="1" i="0" dirty="0">
                <a:solidFill>
                  <a:schemeClr val="tx1"/>
                </a:solidFill>
                <a:effectLst/>
                <a:latin typeface="Open Sans" panose="020B0606030504020204" pitchFamily="34" charset="0"/>
              </a:rPr>
              <a:t> της </a:t>
            </a:r>
            <a:r>
              <a:rPr lang="el-GR" sz="1600" b="1" i="0" dirty="0" err="1">
                <a:solidFill>
                  <a:schemeClr val="tx1"/>
                </a:solidFill>
                <a:effectLst/>
                <a:latin typeface="Open Sans" panose="020B0606030504020204" pitchFamily="34" charset="0"/>
              </a:rPr>
              <a:t>διδασκαλίας</a:t>
            </a:r>
            <a:r>
              <a:rPr lang="el-GR" sz="1600" b="1" i="0" dirty="0">
                <a:solidFill>
                  <a:schemeClr val="tx1"/>
                </a:solidFill>
                <a:effectLst/>
                <a:latin typeface="Open Sans" panose="020B0606030504020204" pitchFamily="34" charset="0"/>
              </a:rPr>
              <a:t> των </a:t>
            </a:r>
            <a:r>
              <a:rPr lang="el-GR" sz="1600" b="1" i="0" dirty="0" err="1">
                <a:solidFill>
                  <a:schemeClr val="tx1"/>
                </a:solidFill>
                <a:effectLst/>
                <a:latin typeface="Open Sans" panose="020B0606030504020204" pitchFamily="34" charset="0"/>
              </a:rPr>
              <a:t>μαθημάτων</a:t>
            </a:r>
            <a:r>
              <a:rPr lang="el-GR" sz="1600" b="1" i="0" dirty="0">
                <a:solidFill>
                  <a:schemeClr val="tx1"/>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δ). Οι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που </a:t>
            </a:r>
            <a:r>
              <a:rPr lang="el-GR" sz="1600" b="1" i="0" dirty="0" err="1">
                <a:solidFill>
                  <a:schemeClr val="tx1"/>
                </a:solidFill>
                <a:effectLst/>
                <a:latin typeface="Open Sans" panose="020B0606030504020204" pitchFamily="34" charset="0"/>
              </a:rPr>
              <a:t>διδάχτηκαν</a:t>
            </a:r>
            <a:r>
              <a:rPr lang="el-GR" sz="1600" b="1" i="0" dirty="0">
                <a:solidFill>
                  <a:schemeClr val="tx1"/>
                </a:solidFill>
                <a:effectLst/>
                <a:latin typeface="Open Sans" panose="020B0606030504020204" pitchFamily="34" charset="0"/>
              </a:rPr>
              <a:t> στο </a:t>
            </a:r>
            <a:r>
              <a:rPr lang="el-GR" sz="1600" b="1" i="0" dirty="0" err="1">
                <a:solidFill>
                  <a:schemeClr val="tx1"/>
                </a:solidFill>
                <a:effectLst/>
                <a:latin typeface="Open Sans" panose="020B0606030504020204" pitchFamily="34" charset="0"/>
              </a:rPr>
              <a:t>Γυμνάσιο</a:t>
            </a:r>
            <a:r>
              <a:rPr lang="el-GR" sz="1600" b="1" i="0" dirty="0">
                <a:solidFill>
                  <a:schemeClr val="tx1"/>
                </a:solidFill>
                <a:effectLst/>
                <a:latin typeface="Open Sans" panose="020B0606030504020204" pitchFamily="34" charset="0"/>
              </a:rPr>
              <a:t> την </a:t>
            </a:r>
            <a:r>
              <a:rPr lang="el-GR" sz="1600" b="1" i="0" dirty="0" err="1">
                <a:solidFill>
                  <a:schemeClr val="tx1"/>
                </a:solidFill>
                <a:effectLst/>
                <a:latin typeface="Open Sans" panose="020B0606030504020204" pitchFamily="34" charset="0"/>
              </a:rPr>
              <a:t>Ιταλικη</a:t>
            </a:r>
            <a:r>
              <a:rPr lang="el-GR" sz="1600" b="1" i="0" dirty="0">
                <a:solidFill>
                  <a:schemeClr val="tx1"/>
                </a:solidFill>
                <a:effectLst/>
                <a:latin typeface="Open Sans" panose="020B0606030504020204" pitchFamily="34" charset="0"/>
              </a:rPr>
              <a:t>́ ως β’ </a:t>
            </a:r>
            <a:r>
              <a:rPr lang="el-GR" sz="1600" b="1" i="0" dirty="0" err="1">
                <a:solidFill>
                  <a:schemeClr val="tx1"/>
                </a:solidFill>
                <a:effectLst/>
                <a:latin typeface="Open Sans" panose="020B0606030504020204" pitchFamily="34" charset="0"/>
              </a:rPr>
              <a:t>ξένη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επιλέγουν</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έως</a:t>
            </a:r>
            <a:r>
              <a:rPr lang="el-GR" sz="1600" b="1" i="0" dirty="0">
                <a:solidFill>
                  <a:schemeClr val="tx1"/>
                </a:solidFill>
                <a:effectLst/>
                <a:latin typeface="Open Sans" panose="020B0606030504020204" pitchFamily="34" charset="0"/>
              </a:rPr>
              <a:t> τις 18 </a:t>
            </a:r>
            <a:r>
              <a:rPr lang="el-GR" sz="1600" b="1" i="0" dirty="0" err="1">
                <a:solidFill>
                  <a:schemeClr val="tx1"/>
                </a:solidFill>
                <a:effectLst/>
                <a:latin typeface="Open Sans" panose="020B0606030504020204" pitchFamily="34" charset="0"/>
              </a:rPr>
              <a:t>Σεπτεμβρίου</a:t>
            </a:r>
            <a:r>
              <a:rPr lang="el-GR" sz="1600" b="1" i="0" dirty="0">
                <a:solidFill>
                  <a:schemeClr val="tx1"/>
                </a:solidFill>
                <a:effectLst/>
                <a:latin typeface="Open Sans" panose="020B0606030504020204" pitchFamily="34" charset="0"/>
              </a:rPr>
              <a:t> στην Α’ </a:t>
            </a:r>
            <a:r>
              <a:rPr lang="el-GR" sz="1600" b="1" i="0" dirty="0" err="1">
                <a:solidFill>
                  <a:schemeClr val="tx1"/>
                </a:solidFill>
                <a:effectLst/>
                <a:latin typeface="Open Sans" panose="020B0606030504020204" pitchFamily="34" charset="0"/>
              </a:rPr>
              <a:t>τάξη</a:t>
            </a:r>
            <a:r>
              <a:rPr lang="el-GR" sz="1600" b="1" i="0" dirty="0">
                <a:solidFill>
                  <a:schemeClr val="tx1"/>
                </a:solidFill>
                <a:effectLst/>
                <a:latin typeface="Open Sans" panose="020B0606030504020204" pitchFamily="34" charset="0"/>
              </a:rPr>
              <a:t> του </a:t>
            </a:r>
            <a:r>
              <a:rPr lang="el-GR" sz="1600" b="1" i="0" dirty="0" err="1">
                <a:solidFill>
                  <a:schemeClr val="tx1"/>
                </a:solidFill>
                <a:effectLst/>
                <a:latin typeface="Open Sans" panose="020B0606030504020204" pitchFamily="34" charset="0"/>
              </a:rPr>
              <a:t>Γενικου</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Λυκείου</a:t>
            </a:r>
            <a:r>
              <a:rPr lang="el-GR" sz="1600" b="1" i="0" dirty="0">
                <a:solidFill>
                  <a:schemeClr val="tx1"/>
                </a:solidFill>
                <a:effectLst/>
                <a:latin typeface="Open Sans" panose="020B0606030504020204" pitchFamily="34" charset="0"/>
              </a:rPr>
              <a:t> ως β’ </a:t>
            </a:r>
            <a:r>
              <a:rPr lang="el-GR" sz="1600" b="1" i="0" dirty="0" err="1">
                <a:solidFill>
                  <a:schemeClr val="tx1"/>
                </a:solidFill>
                <a:effectLst/>
                <a:latin typeface="Open Sans" panose="020B0606030504020204" pitchFamily="34" charset="0"/>
              </a:rPr>
              <a:t>ξένη</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μεταξυ</a:t>
            </a:r>
            <a:r>
              <a:rPr lang="el-GR" sz="1600" b="1" i="0" dirty="0">
                <a:solidFill>
                  <a:schemeClr val="tx1"/>
                </a:solidFill>
                <a:effectLst/>
                <a:latin typeface="Open Sans" panose="020B0606030504020204" pitchFamily="34" charset="0"/>
              </a:rPr>
              <a:t>́ της </a:t>
            </a:r>
            <a:r>
              <a:rPr lang="el-GR" sz="1600" b="1" i="0" dirty="0" err="1">
                <a:solidFill>
                  <a:schemeClr val="tx1"/>
                </a:solidFill>
                <a:effectLst/>
                <a:latin typeface="Open Sans" panose="020B0606030504020204" pitchFamily="34" charset="0"/>
              </a:rPr>
              <a:t>Γαλλικής</a:t>
            </a:r>
            <a:r>
              <a:rPr lang="el-GR" sz="1600" b="1" i="0" dirty="0">
                <a:solidFill>
                  <a:schemeClr val="tx1"/>
                </a:solidFill>
                <a:effectLst/>
                <a:latin typeface="Open Sans" panose="020B0606030504020204" pitchFamily="34" charset="0"/>
              </a:rPr>
              <a:t> ή της </a:t>
            </a:r>
            <a:r>
              <a:rPr lang="el-GR" sz="1600" b="1" i="0" dirty="0" err="1">
                <a:solidFill>
                  <a:schemeClr val="tx1"/>
                </a:solidFill>
                <a:effectLst/>
                <a:latin typeface="Open Sans" panose="020B0606030504020204" pitchFamily="34" charset="0"/>
              </a:rPr>
              <a:t>Γερμανικής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γλώσσας</a:t>
            </a:r>
            <a:r>
              <a:rPr lang="el-GR" sz="1600" b="1" i="0" dirty="0">
                <a:solidFill>
                  <a:schemeClr val="tx1"/>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Για τους </a:t>
            </a:r>
            <a:r>
              <a:rPr lang="el-GR" sz="1600" b="1" i="0" dirty="0" err="1">
                <a:solidFill>
                  <a:schemeClr val="tx1"/>
                </a:solidFill>
                <a:effectLst/>
                <a:latin typeface="Open Sans" panose="020B0606030504020204" pitchFamily="34" charset="0"/>
              </a:rPr>
              <a:t>μαθητές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αυτούς</a:t>
            </a:r>
            <a:r>
              <a:rPr lang="el-GR" sz="1600" b="1" i="0" dirty="0">
                <a:solidFill>
                  <a:schemeClr val="tx1"/>
                </a:solidFill>
                <a:effectLst/>
                <a:latin typeface="Open Sans" panose="020B0606030504020204" pitchFamily="34" charset="0"/>
              </a:rPr>
              <a:t> </a:t>
            </a:r>
            <a:r>
              <a:rPr lang="el-GR" sz="1600" b="1" i="0" dirty="0" err="1">
                <a:solidFill>
                  <a:schemeClr val="tx1"/>
                </a:solidFill>
                <a:effectLst/>
                <a:latin typeface="Open Sans" panose="020B0606030504020204" pitchFamily="34" charset="0"/>
              </a:rPr>
              <a:t>ισχύει</a:t>
            </a:r>
            <a:r>
              <a:rPr lang="el-GR" sz="1600" b="1" i="0" dirty="0">
                <a:solidFill>
                  <a:schemeClr val="tx1"/>
                </a:solidFill>
                <a:effectLst/>
                <a:latin typeface="Open Sans" panose="020B0606030504020204" pitchFamily="34" charset="0"/>
              </a:rPr>
              <a:t> η περ. γ.</a:t>
            </a:r>
          </a:p>
          <a:p>
            <a:pPr algn="just">
              <a:lnSpc>
                <a:spcPct val="150000"/>
              </a:lnSpc>
            </a:pPr>
            <a:endParaRPr lang="el-GR" sz="2000" b="1" dirty="0">
              <a:solidFill>
                <a:srgbClr val="FF0000"/>
              </a:solidFill>
            </a:endParaRPr>
          </a:p>
        </p:txBody>
      </p:sp>
    </p:spTree>
    <p:extLst>
      <p:ext uri="{BB962C8B-B14F-4D97-AF65-F5344CB8AC3E}">
        <p14:creationId xmlns:p14="http://schemas.microsoft.com/office/powerpoint/2010/main" val="82311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7E2549C3-3E1C-7714-43CD-9DA650ABB08C}"/>
              </a:ext>
            </a:extLst>
          </p:cNvPr>
          <p:cNvPicPr>
            <a:picLocks noGrp="1" noRot="1" noChangeAspect="1" noMove="1" noResize="1" noEditPoints="1" noAdjustHandles="1" noChangeArrowheads="1" noChangeShapeType="1" noCrop="1"/>
          </p:cNvPicPr>
          <p:nvPr>
            <p:ph idx="1"/>
          </p:nvPr>
        </p:nvPicPr>
        <p:blipFill>
          <a:blip r:embed="rId2"/>
          <a:stretch>
            <a:fillRect/>
          </a:stretch>
        </p:blipFill>
        <p:spPr>
          <a:xfrm>
            <a:off x="677863" y="1536861"/>
            <a:ext cx="10410684" cy="5105077"/>
          </a:xfrm>
        </p:spPr>
      </p:pic>
      <p:sp>
        <p:nvSpPr>
          <p:cNvPr id="4" name="Τίτλος 1">
            <a:extLst>
              <a:ext uri="{FF2B5EF4-FFF2-40B4-BE49-F238E27FC236}">
                <a16:creationId xmlns:a16="http://schemas.microsoft.com/office/drawing/2014/main" id="{FF3CA670-8754-1833-DF38-BBE65B178B53}"/>
              </a:ext>
            </a:extLst>
          </p:cNvPr>
          <p:cNvSpPr>
            <a:spLocks noGrp="1"/>
          </p:cNvSpPr>
          <p:nvPr>
            <p:ph type="title"/>
          </p:nvPr>
        </p:nvSpPr>
        <p:spPr>
          <a:xfrm>
            <a:off x="677863" y="216061"/>
            <a:ext cx="8596312" cy="1320800"/>
          </a:xfrm>
        </p:spPr>
        <p:txBody>
          <a:bodyPr>
            <a:normAutofit/>
          </a:bodyPr>
          <a:lstStyle/>
          <a:p>
            <a:pPr algn="ctr"/>
            <a:r>
              <a:rPr lang="el-GR" b="1" dirty="0">
                <a:solidFill>
                  <a:schemeClr val="accent3">
                    <a:lumMod val="75000"/>
                  </a:schemeClr>
                </a:solidFill>
              </a:rPr>
              <a:t>Μαθήματα Β τάξης</a:t>
            </a:r>
            <a:br>
              <a:rPr lang="el-GR" b="1" dirty="0">
                <a:solidFill>
                  <a:schemeClr val="accent3">
                    <a:lumMod val="75000"/>
                  </a:schemeClr>
                </a:solidFill>
              </a:rPr>
            </a:br>
            <a:r>
              <a:rPr lang="el-GR" sz="2000" b="1" dirty="0">
                <a:solidFill>
                  <a:srgbClr val="00B0F0"/>
                </a:solidFill>
              </a:rPr>
              <a:t>30</a:t>
            </a:r>
            <a:r>
              <a:rPr lang="el-GR" sz="2000" b="1" dirty="0">
                <a:solidFill>
                  <a:schemeClr val="tx1"/>
                </a:solidFill>
              </a:rPr>
              <a:t> διδακτικές ώρες </a:t>
            </a:r>
            <a:r>
              <a:rPr lang="el-GR" sz="2000" b="1" dirty="0">
                <a:solidFill>
                  <a:srgbClr val="00B0F0"/>
                </a:solidFill>
              </a:rPr>
              <a:t>γενικής παιδείας </a:t>
            </a:r>
            <a:r>
              <a:rPr lang="el-GR" sz="2000" b="1" dirty="0">
                <a:solidFill>
                  <a:schemeClr val="tx1"/>
                </a:solidFill>
              </a:rPr>
              <a:t>ανά εβδομάδα</a:t>
            </a:r>
            <a:br>
              <a:rPr lang="el-GR" sz="2000" b="1" dirty="0">
                <a:solidFill>
                  <a:schemeClr val="tx1"/>
                </a:solidFill>
              </a:rPr>
            </a:br>
            <a:r>
              <a:rPr lang="el-GR" sz="2000" b="1" dirty="0">
                <a:solidFill>
                  <a:srgbClr val="0070C0"/>
                </a:solidFill>
              </a:rPr>
              <a:t>05</a:t>
            </a:r>
            <a:r>
              <a:rPr lang="el-GR" sz="2000" b="1" dirty="0">
                <a:solidFill>
                  <a:schemeClr val="tx1"/>
                </a:solidFill>
              </a:rPr>
              <a:t> διδακτικές ώρες </a:t>
            </a:r>
            <a:r>
              <a:rPr lang="el-GR" sz="2000" b="1" dirty="0">
                <a:solidFill>
                  <a:srgbClr val="0070C0"/>
                </a:solidFill>
              </a:rPr>
              <a:t>προσανατολισμού</a:t>
            </a:r>
            <a:r>
              <a:rPr lang="el-GR" sz="2000" b="1" dirty="0">
                <a:solidFill>
                  <a:schemeClr val="tx1"/>
                </a:solidFill>
              </a:rPr>
              <a:t> ανά εβδομάδα</a:t>
            </a:r>
            <a:endParaRPr lang="el-GR" b="1" dirty="0">
              <a:solidFill>
                <a:schemeClr val="accent3">
                  <a:lumMod val="75000"/>
                </a:schemeClr>
              </a:solidFill>
            </a:endParaRPr>
          </a:p>
        </p:txBody>
      </p:sp>
      <p:sp>
        <p:nvSpPr>
          <p:cNvPr id="7" name="Ορθογώνιο 6">
            <a:extLst>
              <a:ext uri="{FF2B5EF4-FFF2-40B4-BE49-F238E27FC236}">
                <a16:creationId xmlns:a16="http://schemas.microsoft.com/office/drawing/2014/main" id="{297E11E2-0B82-935C-CED9-4F75E0977BA5}"/>
              </a:ext>
            </a:extLst>
          </p:cNvPr>
          <p:cNvSpPr>
            <a:spLocks noGrp="1" noRot="1" noMove="1" noResize="1" noEditPoints="1" noAdjustHandles="1" noChangeArrowheads="1" noChangeShapeType="1"/>
          </p:cNvSpPr>
          <p:nvPr/>
        </p:nvSpPr>
        <p:spPr>
          <a:xfrm>
            <a:off x="2349661" y="1794076"/>
            <a:ext cx="4919240" cy="21991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DB06E241-900D-C7F7-DBBE-287A713D3172}"/>
              </a:ext>
            </a:extLst>
          </p:cNvPr>
          <p:cNvSpPr>
            <a:spLocks noGrp="1" noRot="1" noMove="1" noResize="1" noEditPoints="1" noAdjustHandles="1" noChangeArrowheads="1" noChangeShapeType="1"/>
          </p:cNvSpPr>
          <p:nvPr/>
        </p:nvSpPr>
        <p:spPr>
          <a:xfrm>
            <a:off x="963965" y="4728259"/>
            <a:ext cx="4707630" cy="21991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70C0"/>
              </a:solidFill>
            </a:endParaRPr>
          </a:p>
        </p:txBody>
      </p:sp>
      <p:cxnSp>
        <p:nvCxnSpPr>
          <p:cNvPr id="10" name="Ευθεία γραμμή σύνδεσης 9">
            <a:extLst>
              <a:ext uri="{FF2B5EF4-FFF2-40B4-BE49-F238E27FC236}">
                <a16:creationId xmlns:a16="http://schemas.microsoft.com/office/drawing/2014/main" id="{60CFD4EB-4142-D781-00BA-91E1A060515E}"/>
              </a:ext>
            </a:extLst>
          </p:cNvPr>
          <p:cNvCxnSpPr>
            <a:cxnSpLocks noGrp="1" noRot="1" noMove="1" noResize="1" noEditPoints="1" noAdjustHandles="1" noChangeArrowheads="1" noChangeShapeType="1"/>
          </p:cNvCxnSpPr>
          <p:nvPr/>
        </p:nvCxnSpPr>
        <p:spPr>
          <a:xfrm>
            <a:off x="879676" y="5185458"/>
            <a:ext cx="46993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C2F3C99A-52AB-C2A5-473B-4A2583F7131E}"/>
              </a:ext>
            </a:extLst>
          </p:cNvPr>
          <p:cNvCxnSpPr>
            <a:cxnSpLocks noGrp="1" noRot="1" noMove="1" noResize="1" noEditPoints="1" noAdjustHandles="1" noChangeArrowheads="1" noChangeShapeType="1"/>
          </p:cNvCxnSpPr>
          <p:nvPr/>
        </p:nvCxnSpPr>
        <p:spPr>
          <a:xfrm>
            <a:off x="879676" y="6055488"/>
            <a:ext cx="46993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Ορθογώνιο 11">
            <a:extLst>
              <a:ext uri="{FF2B5EF4-FFF2-40B4-BE49-F238E27FC236}">
                <a16:creationId xmlns:a16="http://schemas.microsoft.com/office/drawing/2014/main" id="{DF9EEC8C-4067-DE17-3CE8-FAF885C8094C}"/>
              </a:ext>
            </a:extLst>
          </p:cNvPr>
          <p:cNvSpPr/>
          <p:nvPr/>
        </p:nvSpPr>
        <p:spPr>
          <a:xfrm>
            <a:off x="6296628" y="4728259"/>
            <a:ext cx="1180618"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a:extLst>
              <a:ext uri="{FF2B5EF4-FFF2-40B4-BE49-F238E27FC236}">
                <a16:creationId xmlns:a16="http://schemas.microsoft.com/office/drawing/2014/main" id="{60789FD1-F8DD-E833-D399-6B6CBB3B7129}"/>
              </a:ext>
            </a:extLst>
          </p:cNvPr>
          <p:cNvCxnSpPr>
            <a:cxnSpLocks noGrp="1" noRot="1" noMove="1" noResize="1" noEditPoints="1" noAdjustHandles="1" noChangeArrowheads="1" noChangeShapeType="1"/>
          </p:cNvCxnSpPr>
          <p:nvPr/>
        </p:nvCxnSpPr>
        <p:spPr>
          <a:xfrm flipV="1">
            <a:off x="8171727" y="671332"/>
            <a:ext cx="1828800" cy="6456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0A4BD74D-8383-ED6B-3CFF-F70EE791CE44}"/>
              </a:ext>
            </a:extLst>
          </p:cNvPr>
          <p:cNvCxnSpPr>
            <a:cxnSpLocks noGrp="1" noRot="1" noMove="1" noResize="1" noEditPoints="1" noAdjustHandles="1" noChangeArrowheads="1" noChangeShapeType="1"/>
          </p:cNvCxnSpPr>
          <p:nvPr/>
        </p:nvCxnSpPr>
        <p:spPr>
          <a:xfrm flipV="1">
            <a:off x="8171727" y="1279646"/>
            <a:ext cx="1828800" cy="372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FB34E72-8081-8B8B-50FA-9AF2010DC246}"/>
              </a:ext>
            </a:extLst>
          </p:cNvPr>
          <p:cNvSpPr txBox="1">
            <a:spLocks noGrp="1" noRot="1" noMove="1" noResize="1" noEditPoints="1" noAdjustHandles="1" noChangeArrowheads="1" noChangeShapeType="1"/>
          </p:cNvSpPr>
          <p:nvPr/>
        </p:nvSpPr>
        <p:spPr>
          <a:xfrm>
            <a:off x="10000527" y="486666"/>
            <a:ext cx="1828800" cy="369332"/>
          </a:xfrm>
          <a:prstGeom prst="rect">
            <a:avLst/>
          </a:prstGeom>
          <a:noFill/>
          <a:ln w="38100">
            <a:solidFill>
              <a:srgbClr val="FF0000"/>
            </a:solidFill>
          </a:ln>
        </p:spPr>
        <p:txBody>
          <a:bodyPr wrap="square" rtlCol="0">
            <a:spAutoFit/>
          </a:bodyPr>
          <a:lstStyle/>
          <a:p>
            <a:pPr algn="ctr"/>
            <a:r>
              <a:rPr lang="el-GR" b="1" dirty="0">
                <a:solidFill>
                  <a:srgbClr val="FF0000"/>
                </a:solidFill>
              </a:rPr>
              <a:t>Ανθρωπιστικός</a:t>
            </a:r>
          </a:p>
        </p:txBody>
      </p:sp>
      <p:sp>
        <p:nvSpPr>
          <p:cNvPr id="24" name="TextBox 23">
            <a:extLst>
              <a:ext uri="{FF2B5EF4-FFF2-40B4-BE49-F238E27FC236}">
                <a16:creationId xmlns:a16="http://schemas.microsoft.com/office/drawing/2014/main" id="{0E5E9FB3-D189-ADEF-FBD8-377D27FC8D1B}"/>
              </a:ext>
            </a:extLst>
          </p:cNvPr>
          <p:cNvSpPr txBox="1">
            <a:spLocks noGrp="1" noRot="1" noMove="1" noResize="1" noEditPoints="1" noAdjustHandles="1" noChangeArrowheads="1" noChangeShapeType="1"/>
          </p:cNvSpPr>
          <p:nvPr/>
        </p:nvSpPr>
        <p:spPr>
          <a:xfrm>
            <a:off x="10000527" y="1094980"/>
            <a:ext cx="1828800" cy="369332"/>
          </a:xfrm>
          <a:prstGeom prst="rect">
            <a:avLst/>
          </a:prstGeom>
          <a:noFill/>
          <a:ln w="38100">
            <a:solidFill>
              <a:srgbClr val="FF0000"/>
            </a:solidFill>
          </a:ln>
        </p:spPr>
        <p:txBody>
          <a:bodyPr wrap="square" rtlCol="0">
            <a:spAutoFit/>
          </a:bodyPr>
          <a:lstStyle/>
          <a:p>
            <a:pPr algn="ctr"/>
            <a:r>
              <a:rPr lang="el-GR" b="1" dirty="0">
                <a:solidFill>
                  <a:srgbClr val="FF0000"/>
                </a:solidFill>
              </a:rPr>
              <a:t>Θετικός</a:t>
            </a:r>
          </a:p>
        </p:txBody>
      </p:sp>
      <p:sp>
        <p:nvSpPr>
          <p:cNvPr id="25" name="Βέλος: Αριστερό 24">
            <a:extLst>
              <a:ext uri="{FF2B5EF4-FFF2-40B4-BE49-F238E27FC236}">
                <a16:creationId xmlns:a16="http://schemas.microsoft.com/office/drawing/2014/main" id="{9BD89623-99B8-B00F-9112-03EFED24544F}"/>
              </a:ext>
            </a:extLst>
          </p:cNvPr>
          <p:cNvSpPr>
            <a:spLocks noGrp="1" noRot="1" noMove="1" noResize="1" noEditPoints="1" noAdjustHandles="1" noChangeArrowheads="1" noChangeShapeType="1"/>
          </p:cNvSpPr>
          <p:nvPr/>
        </p:nvSpPr>
        <p:spPr>
          <a:xfrm rot="19717776">
            <a:off x="10000527" y="4363656"/>
            <a:ext cx="474562" cy="21991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Βέλος: Αριστερό 25">
            <a:extLst>
              <a:ext uri="{FF2B5EF4-FFF2-40B4-BE49-F238E27FC236}">
                <a16:creationId xmlns:a16="http://schemas.microsoft.com/office/drawing/2014/main" id="{3370EF66-FA36-52F9-3ECE-687A9837390F}"/>
              </a:ext>
            </a:extLst>
          </p:cNvPr>
          <p:cNvSpPr>
            <a:spLocks noGrp="1" noRot="1" noMove="1" noResize="1" noEditPoints="1" noAdjustHandles="1" noChangeArrowheads="1" noChangeShapeType="1"/>
          </p:cNvSpPr>
          <p:nvPr/>
        </p:nvSpPr>
        <p:spPr>
          <a:xfrm rot="19717776">
            <a:off x="10023083" y="5428586"/>
            <a:ext cx="474562" cy="21991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Βέλος: Αριστερό 26">
            <a:extLst>
              <a:ext uri="{FF2B5EF4-FFF2-40B4-BE49-F238E27FC236}">
                <a16:creationId xmlns:a16="http://schemas.microsoft.com/office/drawing/2014/main" id="{76EB71DE-5C18-910E-653B-AF9616C38966}"/>
              </a:ext>
            </a:extLst>
          </p:cNvPr>
          <p:cNvSpPr>
            <a:spLocks noGrp="1" noRot="1" noMove="1" noResize="1" noEditPoints="1" noAdjustHandles="1" noChangeArrowheads="1" noChangeShapeType="1"/>
          </p:cNvSpPr>
          <p:nvPr/>
        </p:nvSpPr>
        <p:spPr>
          <a:xfrm rot="19717776">
            <a:off x="10023084" y="6276107"/>
            <a:ext cx="474562" cy="21991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βάλ 27">
            <a:extLst>
              <a:ext uri="{FF2B5EF4-FFF2-40B4-BE49-F238E27FC236}">
                <a16:creationId xmlns:a16="http://schemas.microsoft.com/office/drawing/2014/main" id="{4220BF6D-440B-CF0B-E250-7E52D16FF859}"/>
              </a:ext>
            </a:extLst>
          </p:cNvPr>
          <p:cNvSpPr>
            <a:spLocks noGrp="1" noRot="1" noMove="1" noResize="1" noEditPoints="1" noAdjustHandles="1" noChangeArrowheads="1" noChangeShapeType="1"/>
          </p:cNvSpPr>
          <p:nvPr/>
        </p:nvSpPr>
        <p:spPr>
          <a:xfrm>
            <a:off x="677863" y="1986717"/>
            <a:ext cx="2037610"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βάλ 28">
            <a:extLst>
              <a:ext uri="{FF2B5EF4-FFF2-40B4-BE49-F238E27FC236}">
                <a16:creationId xmlns:a16="http://schemas.microsoft.com/office/drawing/2014/main" id="{6F065138-18D4-FD69-AE83-18C7228BD0C3}"/>
              </a:ext>
            </a:extLst>
          </p:cNvPr>
          <p:cNvSpPr>
            <a:spLocks noGrp="1" noRot="1" noMove="1" noResize="1" noEditPoints="1" noAdjustHandles="1" noChangeArrowheads="1" noChangeShapeType="1"/>
          </p:cNvSpPr>
          <p:nvPr/>
        </p:nvSpPr>
        <p:spPr>
          <a:xfrm>
            <a:off x="677863" y="2833597"/>
            <a:ext cx="2037610"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Οβάλ 29">
            <a:extLst>
              <a:ext uri="{FF2B5EF4-FFF2-40B4-BE49-F238E27FC236}">
                <a16:creationId xmlns:a16="http://schemas.microsoft.com/office/drawing/2014/main" id="{3630E7A5-9A2B-7352-07A5-1FFD842DA4A6}"/>
              </a:ext>
            </a:extLst>
          </p:cNvPr>
          <p:cNvSpPr>
            <a:spLocks noGrp="1" noRot="1" noMove="1" noResize="1" noEditPoints="1" noAdjustHandles="1" noChangeArrowheads="1" noChangeShapeType="1"/>
          </p:cNvSpPr>
          <p:nvPr/>
        </p:nvSpPr>
        <p:spPr>
          <a:xfrm>
            <a:off x="677863" y="2406890"/>
            <a:ext cx="2037610" cy="49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10289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08FA0-E33F-8FC9-87C5-65F3A4F8438C}"/>
              </a:ext>
            </a:extLst>
          </p:cNvPr>
          <p:cNvSpPr>
            <a:spLocks noGrp="1"/>
          </p:cNvSpPr>
          <p:nvPr>
            <p:ph type="title"/>
          </p:nvPr>
        </p:nvSpPr>
        <p:spPr>
          <a:xfrm>
            <a:off x="1230506" y="435980"/>
            <a:ext cx="8596668" cy="721489"/>
          </a:xfrm>
        </p:spPr>
        <p:txBody>
          <a:bodyPr/>
          <a:lstStyle/>
          <a:p>
            <a:pPr algn="ctr"/>
            <a:r>
              <a:rPr lang="el-GR" b="1" dirty="0">
                <a:solidFill>
                  <a:schemeClr val="tx1"/>
                </a:solidFill>
              </a:rPr>
              <a:t>Επιλογή Προσανατολισμού – Β τάξη</a:t>
            </a:r>
            <a:endParaRPr lang="el-GR" dirty="0">
              <a:solidFill>
                <a:schemeClr val="tx1"/>
              </a:solidFill>
            </a:endParaRPr>
          </a:p>
        </p:txBody>
      </p:sp>
      <p:sp>
        <p:nvSpPr>
          <p:cNvPr id="6" name="Θέση περιεχομένου 5">
            <a:extLst>
              <a:ext uri="{FF2B5EF4-FFF2-40B4-BE49-F238E27FC236}">
                <a16:creationId xmlns:a16="http://schemas.microsoft.com/office/drawing/2014/main" id="{50AC4848-802E-2756-C5DB-33DF88F60EB4}"/>
              </a:ext>
            </a:extLst>
          </p:cNvPr>
          <p:cNvSpPr>
            <a:spLocks noGrp="1"/>
          </p:cNvSpPr>
          <p:nvPr>
            <p:ph idx="1"/>
          </p:nvPr>
        </p:nvSpPr>
        <p:spPr>
          <a:xfrm>
            <a:off x="677334" y="1408234"/>
            <a:ext cx="9473663" cy="5362955"/>
          </a:xfrm>
        </p:spPr>
        <p:txBody>
          <a:bodyPr>
            <a:noAutofit/>
          </a:bodyPr>
          <a:lstStyle/>
          <a:p>
            <a:pPr algn="just">
              <a:lnSpc>
                <a:spcPct val="150000"/>
              </a:lnSpc>
            </a:pPr>
            <a:r>
              <a:rPr lang="el-GR" sz="2000" b="1" i="0" dirty="0">
                <a:solidFill>
                  <a:srgbClr val="000000"/>
                </a:solidFill>
                <a:effectLst/>
                <a:latin typeface="Lucida Sans Unicode" panose="020B0602030504020204" pitchFamily="34" charset="0"/>
              </a:rPr>
              <a:t>Οι μαθητές της Β' τάξης Γενικού Λυκείου με την έναρξη του σχολικού έτους </a:t>
            </a:r>
            <a:r>
              <a:rPr lang="el-GR" sz="2000" b="1" i="0" u="sng" dirty="0">
                <a:solidFill>
                  <a:srgbClr val="FF0000"/>
                </a:solidFill>
                <a:effectLst/>
                <a:latin typeface="Lucida Sans Unicode" panose="020B0602030504020204" pitchFamily="34" charset="0"/>
              </a:rPr>
              <a:t>και όχι αργότερα της 30ής Σεπτεμβρίου</a:t>
            </a:r>
            <a:r>
              <a:rPr lang="el-GR" sz="2000" b="1" i="0" dirty="0">
                <a:solidFill>
                  <a:srgbClr val="000000"/>
                </a:solidFill>
                <a:effectLst/>
                <a:latin typeface="Lucida Sans Unicode" panose="020B0602030504020204" pitchFamily="34" charset="0"/>
              </a:rPr>
              <a:t> επιβεβαιώνουν οριστικά την Αρχική Δήλωση Ομάδας Μαθημάτων Προσανατολισμού, που έχουν υποβάλει στη σχολική τους μονάδα, προ της λήξης του προηγούμενου διδακτικού έτους σχετικά με την Ομάδα Μαθημάτων Προσανατολισμού που επιθυμούν να ακολουθήσουν. </a:t>
            </a:r>
            <a:r>
              <a:rPr lang="el-GR" sz="2000" b="1" i="0" dirty="0">
                <a:solidFill>
                  <a:srgbClr val="FF0000"/>
                </a:solidFill>
                <a:effectLst/>
                <a:latin typeface="Lucida Sans Unicode" panose="020B0602030504020204" pitchFamily="34" charset="0"/>
              </a:rPr>
              <a:t>Η ημερομηνία πέρα από την οποία δεν επιτρέπεται η αλλαγή Ομάδας Προσανατολισμού είναι η 30η Σεπτεμβρίου κάθε διδακτικού έτους.</a:t>
            </a:r>
          </a:p>
          <a:p>
            <a:pPr algn="just">
              <a:lnSpc>
                <a:spcPct val="150000"/>
              </a:lnSpc>
            </a:pPr>
            <a:endParaRPr lang="el-GR" sz="2000" b="1" dirty="0">
              <a:solidFill>
                <a:srgbClr val="FF0000"/>
              </a:solidFill>
            </a:endParaRPr>
          </a:p>
        </p:txBody>
      </p:sp>
      <p:sp>
        <p:nvSpPr>
          <p:cNvPr id="7" name="TextBox 6">
            <a:extLst>
              <a:ext uri="{FF2B5EF4-FFF2-40B4-BE49-F238E27FC236}">
                <a16:creationId xmlns:a16="http://schemas.microsoft.com/office/drawing/2014/main" id="{495B320D-AA26-3C09-F3E5-CA764870513C}"/>
              </a:ext>
            </a:extLst>
          </p:cNvPr>
          <p:cNvSpPr txBox="1"/>
          <p:nvPr/>
        </p:nvSpPr>
        <p:spPr>
          <a:xfrm>
            <a:off x="1230507" y="5879939"/>
            <a:ext cx="4183658" cy="369332"/>
          </a:xfrm>
          <a:prstGeom prst="rect">
            <a:avLst/>
          </a:prstGeom>
          <a:noFill/>
          <a:ln>
            <a:solidFill>
              <a:schemeClr val="tx1"/>
            </a:solidFill>
          </a:ln>
        </p:spPr>
        <p:txBody>
          <a:bodyPr wrap="square" rtlCol="0">
            <a:spAutoFit/>
          </a:bodyPr>
          <a:lstStyle/>
          <a:p>
            <a:pPr algn="ctr"/>
            <a:r>
              <a:rPr lang="el-GR" b="1" dirty="0"/>
              <a:t>ΑΝΘΡΩΠΙΣΤΙΚΟΣ ΠΡΟΣΑΝΑΤΟΛΙΣΜΟΣ</a:t>
            </a:r>
          </a:p>
        </p:txBody>
      </p:sp>
      <p:sp>
        <p:nvSpPr>
          <p:cNvPr id="8" name="TextBox 7">
            <a:extLst>
              <a:ext uri="{FF2B5EF4-FFF2-40B4-BE49-F238E27FC236}">
                <a16:creationId xmlns:a16="http://schemas.microsoft.com/office/drawing/2014/main" id="{83DB3A18-A177-3906-09C7-3FC1F22BB8EC}"/>
              </a:ext>
            </a:extLst>
          </p:cNvPr>
          <p:cNvSpPr txBox="1"/>
          <p:nvPr/>
        </p:nvSpPr>
        <p:spPr>
          <a:xfrm>
            <a:off x="5625297" y="5879939"/>
            <a:ext cx="4183658" cy="369332"/>
          </a:xfrm>
          <a:prstGeom prst="rect">
            <a:avLst/>
          </a:prstGeom>
          <a:noFill/>
          <a:ln>
            <a:solidFill>
              <a:schemeClr val="tx1"/>
            </a:solidFill>
          </a:ln>
        </p:spPr>
        <p:txBody>
          <a:bodyPr wrap="square" rtlCol="0">
            <a:spAutoFit/>
          </a:bodyPr>
          <a:lstStyle/>
          <a:p>
            <a:pPr algn="ctr"/>
            <a:r>
              <a:rPr lang="el-GR" b="1" dirty="0"/>
              <a:t>ΘΕΤΙΚΟΣ ΠΡΟΣΑΝΑΤΟΛΙΣΜΟΣ</a:t>
            </a:r>
          </a:p>
        </p:txBody>
      </p:sp>
    </p:spTree>
    <p:extLst>
      <p:ext uri="{BB962C8B-B14F-4D97-AF65-F5344CB8AC3E}">
        <p14:creationId xmlns:p14="http://schemas.microsoft.com/office/powerpoint/2010/main" val="291410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08FA0-E33F-8FC9-87C5-65F3A4F8438C}"/>
              </a:ext>
            </a:extLst>
          </p:cNvPr>
          <p:cNvSpPr>
            <a:spLocks noGrp="1"/>
          </p:cNvSpPr>
          <p:nvPr>
            <p:ph type="title"/>
          </p:nvPr>
        </p:nvSpPr>
        <p:spPr>
          <a:xfrm>
            <a:off x="677334" y="513144"/>
            <a:ext cx="9473662" cy="1292507"/>
          </a:xfrm>
        </p:spPr>
        <p:txBody>
          <a:bodyPr>
            <a:normAutofit/>
          </a:bodyPr>
          <a:lstStyle/>
          <a:p>
            <a:pPr algn="ctr"/>
            <a:r>
              <a:rPr lang="el-GR" b="1" dirty="0">
                <a:solidFill>
                  <a:schemeClr val="tx1"/>
                </a:solidFill>
              </a:rPr>
              <a:t>Διδασκαλία Β ξένης γλώσσας στο Λύκειο</a:t>
            </a:r>
            <a:br>
              <a:rPr lang="el-GR" b="1" dirty="0">
                <a:solidFill>
                  <a:schemeClr val="tx1"/>
                </a:solidFill>
              </a:rPr>
            </a:br>
            <a:r>
              <a:rPr lang="el-GR" b="1" dirty="0">
                <a:solidFill>
                  <a:schemeClr val="tx1"/>
                </a:solidFill>
              </a:rPr>
              <a:t>Β τάξη</a:t>
            </a:r>
          </a:p>
        </p:txBody>
      </p:sp>
      <p:sp>
        <p:nvSpPr>
          <p:cNvPr id="6" name="Θέση περιεχομένου 5">
            <a:extLst>
              <a:ext uri="{FF2B5EF4-FFF2-40B4-BE49-F238E27FC236}">
                <a16:creationId xmlns:a16="http://schemas.microsoft.com/office/drawing/2014/main" id="{50AC4848-802E-2756-C5DB-33DF88F60EB4}"/>
              </a:ext>
            </a:extLst>
          </p:cNvPr>
          <p:cNvSpPr>
            <a:spLocks noGrp="1"/>
          </p:cNvSpPr>
          <p:nvPr>
            <p:ph idx="1"/>
          </p:nvPr>
        </p:nvSpPr>
        <p:spPr>
          <a:xfrm>
            <a:off x="677334" y="1956122"/>
            <a:ext cx="9473663" cy="4271058"/>
          </a:xfrm>
        </p:spPr>
        <p:txBody>
          <a:bodyPr>
            <a:noAutofit/>
          </a:bodyPr>
          <a:lstStyle/>
          <a:p>
            <a:pPr algn="l"/>
            <a:r>
              <a:rPr lang="el-GR" b="1" i="0" dirty="0">
                <a:solidFill>
                  <a:schemeClr val="tx1"/>
                </a:solidFill>
                <a:effectLst/>
                <a:latin typeface="Open Sans" panose="020B0606030504020204" pitchFamily="34" charset="0"/>
              </a:rPr>
              <a:t>α). Οι </a:t>
            </a:r>
            <a:r>
              <a:rPr lang="el-GR" b="1" i="0" dirty="0" err="1">
                <a:solidFill>
                  <a:schemeClr val="tx1"/>
                </a:solidFill>
                <a:effectLst/>
                <a:latin typeface="Open Sans" panose="020B0606030504020204" pitchFamily="34" charset="0"/>
              </a:rPr>
              <a:t>μαθητές</a:t>
            </a:r>
            <a:r>
              <a:rPr lang="el-GR" b="1" i="0" dirty="0">
                <a:solidFill>
                  <a:schemeClr val="tx1"/>
                </a:solidFill>
                <a:effectLst/>
                <a:latin typeface="Open Sans" panose="020B0606030504020204" pitchFamily="34" charset="0"/>
              </a:rPr>
              <a:t> της </a:t>
            </a:r>
            <a:r>
              <a:rPr lang="el-GR" b="1" i="0" u="sng" dirty="0">
                <a:solidFill>
                  <a:srgbClr val="FF0000"/>
                </a:solidFill>
                <a:effectLst/>
                <a:latin typeface="Open Sans" panose="020B0606030504020204" pitchFamily="34" charset="0"/>
              </a:rPr>
              <a:t>Β’ </a:t>
            </a:r>
            <a:r>
              <a:rPr lang="el-GR" b="1" i="0" u="sng" dirty="0" err="1">
                <a:solidFill>
                  <a:srgbClr val="FF0000"/>
                </a:solidFill>
                <a:effectLst/>
                <a:latin typeface="Open Sans" panose="020B0606030504020204" pitchFamily="34" charset="0"/>
              </a:rPr>
              <a:t>τάξης</a:t>
            </a:r>
            <a:r>
              <a:rPr lang="el-GR" b="1" i="0" u="sng" dirty="0">
                <a:solidFill>
                  <a:srgbClr val="FF0000"/>
                </a:solidFill>
                <a:effectLst/>
                <a:latin typeface="Open Sans" panose="020B0606030504020204" pitchFamily="34" charset="0"/>
              </a:rPr>
              <a:t> </a:t>
            </a:r>
            <a:r>
              <a:rPr lang="el-GR" b="1" i="0" dirty="0">
                <a:solidFill>
                  <a:schemeClr val="tx1"/>
                </a:solidFill>
                <a:effectLst/>
                <a:latin typeface="Open Sans" panose="020B0606030504020204" pitchFamily="34" charset="0"/>
              </a:rPr>
              <a:t>του </a:t>
            </a:r>
            <a:r>
              <a:rPr lang="el-GR" b="1" i="0" dirty="0" err="1">
                <a:solidFill>
                  <a:schemeClr val="tx1"/>
                </a:solidFill>
                <a:effectLst/>
                <a:latin typeface="Open Sans" panose="020B0606030504020204" pitchFamily="34" charset="0"/>
              </a:rPr>
              <a:t>Γενικου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Λυκείου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συνεχίζουν</a:t>
            </a:r>
            <a:r>
              <a:rPr lang="el-GR" b="1" i="0" dirty="0">
                <a:solidFill>
                  <a:schemeClr val="tx1"/>
                </a:solidFill>
                <a:effectLst/>
                <a:latin typeface="Open Sans" panose="020B0606030504020204" pitchFamily="34" charset="0"/>
              </a:rPr>
              <a:t> τη </a:t>
            </a:r>
            <a:r>
              <a:rPr lang="el-GR" b="1" i="0" dirty="0" err="1">
                <a:solidFill>
                  <a:schemeClr val="tx1"/>
                </a:solidFill>
                <a:effectLst/>
                <a:latin typeface="Open Sans" panose="020B0606030504020204" pitchFamily="34" charset="0"/>
              </a:rPr>
              <a:t>γλώσσα</a:t>
            </a:r>
            <a:r>
              <a:rPr lang="el-GR" b="1" i="0" dirty="0">
                <a:solidFill>
                  <a:schemeClr val="tx1"/>
                </a:solidFill>
                <a:effectLst/>
                <a:latin typeface="Open Sans" panose="020B0606030504020204" pitchFamily="34" charset="0"/>
              </a:rPr>
              <a:t> που </a:t>
            </a:r>
            <a:r>
              <a:rPr lang="el-GR" b="1" i="0" dirty="0" err="1">
                <a:solidFill>
                  <a:schemeClr val="tx1"/>
                </a:solidFill>
                <a:effectLst/>
                <a:latin typeface="Open Sans" panose="020B0606030504020204" pitchFamily="34" charset="0"/>
              </a:rPr>
              <a:t>διδάχτηκαν</a:t>
            </a:r>
            <a:r>
              <a:rPr lang="el-GR" b="1" i="0" dirty="0">
                <a:solidFill>
                  <a:schemeClr val="tx1"/>
                </a:solidFill>
                <a:effectLst/>
                <a:latin typeface="Open Sans" panose="020B0606030504020204" pitchFamily="34" charset="0"/>
              </a:rPr>
              <a:t> στην Α’ </a:t>
            </a:r>
            <a:r>
              <a:rPr lang="el-GR" b="1" i="0" dirty="0" err="1">
                <a:solidFill>
                  <a:schemeClr val="tx1"/>
                </a:solidFill>
                <a:effectLst/>
                <a:latin typeface="Open Sans" panose="020B0606030504020204" pitchFamily="34" charset="0"/>
              </a:rPr>
              <a:t>τάξη</a:t>
            </a:r>
            <a:r>
              <a:rPr lang="el-GR" b="1" i="0" dirty="0">
                <a:solidFill>
                  <a:schemeClr val="tx1"/>
                </a:solidFill>
                <a:effectLst/>
                <a:latin typeface="Open Sans" panose="020B0606030504020204" pitchFamily="34" charset="0"/>
              </a:rPr>
              <a:t> του </a:t>
            </a:r>
            <a:r>
              <a:rPr lang="el-GR" b="1" i="0" dirty="0" err="1">
                <a:solidFill>
                  <a:schemeClr val="tx1"/>
                </a:solidFill>
                <a:effectLst/>
                <a:latin typeface="Open Sans" panose="020B0606030504020204" pitchFamily="34" charset="0"/>
              </a:rPr>
              <a:t>Γενικου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Λυκείου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Γαλλικα</a:t>
            </a:r>
            <a:r>
              <a:rPr lang="el-GR" b="1" i="0" dirty="0">
                <a:solidFill>
                  <a:schemeClr val="tx1"/>
                </a:solidFill>
                <a:effectLst/>
                <a:latin typeface="Open Sans" panose="020B0606030504020204" pitchFamily="34" charset="0"/>
              </a:rPr>
              <a:t>́ ή </a:t>
            </a:r>
            <a:r>
              <a:rPr lang="el-GR" b="1" i="0" dirty="0" err="1">
                <a:solidFill>
                  <a:schemeClr val="tx1"/>
                </a:solidFill>
                <a:effectLst/>
                <a:latin typeface="Open Sans" panose="020B0606030504020204" pitchFamily="34" charset="0"/>
              </a:rPr>
              <a:t>Γερμανικα</a:t>
            </a:r>
            <a:r>
              <a:rPr lang="el-GR" b="1" i="0" dirty="0">
                <a:solidFill>
                  <a:schemeClr val="tx1"/>
                </a:solidFill>
                <a:effectLst/>
                <a:latin typeface="Open Sans" panose="020B0606030504020204" pitchFamily="34" charset="0"/>
              </a:rPr>
              <a:t>́).</a:t>
            </a:r>
          </a:p>
          <a:p>
            <a:pPr algn="l"/>
            <a:r>
              <a:rPr lang="el-GR" b="1" dirty="0">
                <a:solidFill>
                  <a:schemeClr val="tx1"/>
                </a:solidFill>
                <a:latin typeface="Open Sans" panose="020B0606030504020204" pitchFamily="34" charset="0"/>
              </a:rPr>
              <a:t>β</a:t>
            </a:r>
            <a:r>
              <a:rPr lang="el-GR" b="1" i="0" dirty="0">
                <a:solidFill>
                  <a:schemeClr val="tx1"/>
                </a:solidFill>
                <a:effectLst/>
                <a:latin typeface="Open Sans" panose="020B0606030504020204" pitchFamily="34" charset="0"/>
              </a:rPr>
              <a:t>). Σε </a:t>
            </a:r>
            <a:r>
              <a:rPr lang="el-GR" b="1" i="0" dirty="0" err="1">
                <a:solidFill>
                  <a:schemeClr val="tx1"/>
                </a:solidFill>
                <a:effectLst/>
                <a:latin typeface="Open Sans" panose="020B0606030504020204" pitchFamily="34" charset="0"/>
              </a:rPr>
              <a:t>περίπτωση</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αδυναμίας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λειτουργίας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τμήματος</a:t>
            </a:r>
            <a:r>
              <a:rPr lang="el-GR" b="1" i="0" dirty="0">
                <a:solidFill>
                  <a:schemeClr val="tx1"/>
                </a:solidFill>
                <a:effectLst/>
                <a:latin typeface="Open Sans" panose="020B0606030504020204" pitchFamily="34" charset="0"/>
              </a:rPr>
              <a:t> στη </a:t>
            </a:r>
            <a:r>
              <a:rPr lang="el-GR" b="1" i="0" dirty="0" err="1">
                <a:solidFill>
                  <a:schemeClr val="tx1"/>
                </a:solidFill>
                <a:effectLst/>
                <a:latin typeface="Open Sans" panose="020B0606030504020204" pitchFamily="34" charset="0"/>
              </a:rPr>
              <a:t>μία</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απο</a:t>
            </a:r>
            <a:r>
              <a:rPr lang="el-GR" b="1" i="0" dirty="0">
                <a:solidFill>
                  <a:schemeClr val="tx1"/>
                </a:solidFill>
                <a:effectLst/>
                <a:latin typeface="Open Sans" panose="020B0606030504020204" pitchFamily="34" charset="0"/>
              </a:rPr>
              <a:t>́ τις </a:t>
            </a:r>
            <a:r>
              <a:rPr lang="el-GR" b="1" i="0" dirty="0" err="1">
                <a:solidFill>
                  <a:schemeClr val="tx1"/>
                </a:solidFill>
                <a:effectLst/>
                <a:latin typeface="Open Sans" panose="020B0606030504020204" pitchFamily="34" charset="0"/>
              </a:rPr>
              <a:t>δύο</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γλώσσες</a:t>
            </a:r>
            <a:r>
              <a:rPr lang="el-GR" b="1" i="0" dirty="0">
                <a:solidFill>
                  <a:schemeClr val="tx1"/>
                </a:solidFill>
                <a:effectLst/>
                <a:latin typeface="Open Sans" panose="020B0606030504020204" pitchFamily="34" charset="0"/>
              </a:rPr>
              <a:t>, οι </a:t>
            </a:r>
            <a:r>
              <a:rPr lang="el-GR" b="1" i="0" dirty="0" err="1">
                <a:solidFill>
                  <a:schemeClr val="tx1"/>
                </a:solidFill>
                <a:effectLst/>
                <a:latin typeface="Open Sans" panose="020B0606030504020204" pitchFamily="34" charset="0"/>
              </a:rPr>
              <a:t>μαθητές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εντάσσονται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υποχρεωτικα</a:t>
            </a:r>
            <a:r>
              <a:rPr lang="el-GR" b="1" i="0" dirty="0">
                <a:solidFill>
                  <a:schemeClr val="tx1"/>
                </a:solidFill>
                <a:effectLst/>
                <a:latin typeface="Open Sans" panose="020B0606030504020204" pitchFamily="34" charset="0"/>
              </a:rPr>
              <a:t>́ στο </a:t>
            </a:r>
            <a:r>
              <a:rPr lang="el-GR" b="1" i="0" dirty="0" err="1">
                <a:solidFill>
                  <a:schemeClr val="tx1"/>
                </a:solidFill>
                <a:effectLst/>
                <a:latin typeface="Open Sans" panose="020B0606030504020204" pitchFamily="34" charset="0"/>
              </a:rPr>
              <a:t>τμήμα</a:t>
            </a:r>
            <a:r>
              <a:rPr lang="el-GR" b="1" i="0" dirty="0">
                <a:solidFill>
                  <a:schemeClr val="tx1"/>
                </a:solidFill>
                <a:effectLst/>
                <a:latin typeface="Open Sans" panose="020B0606030504020204" pitchFamily="34" charset="0"/>
              </a:rPr>
              <a:t> της </a:t>
            </a:r>
            <a:r>
              <a:rPr lang="el-GR" b="1" i="0" dirty="0" err="1">
                <a:solidFill>
                  <a:schemeClr val="tx1"/>
                </a:solidFill>
                <a:effectLst/>
                <a:latin typeface="Open Sans" panose="020B0606030504020204" pitchFamily="34" charset="0"/>
              </a:rPr>
              <a:t>ξένης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γλώσσας</a:t>
            </a:r>
            <a:r>
              <a:rPr lang="el-GR" b="1" i="0" dirty="0">
                <a:solidFill>
                  <a:schemeClr val="tx1"/>
                </a:solidFill>
                <a:effectLst/>
                <a:latin typeface="Open Sans" panose="020B0606030504020204" pitchFamily="34" charset="0"/>
              </a:rPr>
              <a:t> που </a:t>
            </a:r>
            <a:r>
              <a:rPr lang="el-GR" b="1" i="0" dirty="0" err="1">
                <a:solidFill>
                  <a:schemeClr val="tx1"/>
                </a:solidFill>
                <a:effectLst/>
                <a:latin typeface="Open Sans" panose="020B0606030504020204" pitchFamily="34" charset="0"/>
              </a:rPr>
              <a:t>δημιουργείται</a:t>
            </a:r>
            <a:r>
              <a:rPr lang="el-GR" b="1" i="0" dirty="0">
                <a:solidFill>
                  <a:schemeClr val="tx1"/>
                </a:solidFill>
                <a:effectLst/>
                <a:latin typeface="Open Sans" panose="020B0606030504020204" pitchFamily="34" charset="0"/>
              </a:rPr>
              <a:t> στο </a:t>
            </a:r>
            <a:r>
              <a:rPr lang="el-GR" b="1" i="0" dirty="0" err="1">
                <a:solidFill>
                  <a:schemeClr val="tx1"/>
                </a:solidFill>
                <a:effectLst/>
                <a:latin typeface="Open Sans" panose="020B0606030504020204" pitchFamily="34" charset="0"/>
              </a:rPr>
              <a:t>σχολείο</a:t>
            </a:r>
            <a:r>
              <a:rPr lang="el-GR" b="1" i="0" dirty="0">
                <a:solidFill>
                  <a:schemeClr val="tx1"/>
                </a:solidFill>
                <a:effectLst/>
                <a:latin typeface="Open Sans" panose="020B0606030504020204" pitchFamily="34" charset="0"/>
              </a:rPr>
              <a:t>.</a:t>
            </a:r>
          </a:p>
          <a:p>
            <a:pPr algn="l"/>
            <a:r>
              <a:rPr lang="el-GR" b="1" i="0" dirty="0" err="1">
                <a:solidFill>
                  <a:schemeClr val="tx1"/>
                </a:solidFill>
                <a:effectLst/>
                <a:latin typeface="Open Sans" panose="020B0606030504020204" pitchFamily="34" charset="0"/>
              </a:rPr>
              <a:t>Όσοι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απο</a:t>
            </a:r>
            <a:r>
              <a:rPr lang="el-GR" b="1" i="0" dirty="0">
                <a:solidFill>
                  <a:schemeClr val="tx1"/>
                </a:solidFill>
                <a:effectLst/>
                <a:latin typeface="Open Sans" panose="020B0606030504020204" pitchFamily="34" charset="0"/>
              </a:rPr>
              <a:t>́ τους </a:t>
            </a:r>
            <a:r>
              <a:rPr lang="el-GR" b="1" i="0" dirty="0" err="1">
                <a:solidFill>
                  <a:schemeClr val="tx1"/>
                </a:solidFill>
                <a:effectLst/>
                <a:latin typeface="Open Sans" panose="020B0606030504020204" pitchFamily="34" charset="0"/>
              </a:rPr>
              <a:t>μαθητές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εντάσσονται</a:t>
            </a:r>
            <a:r>
              <a:rPr lang="el-GR" b="1" i="0" dirty="0">
                <a:solidFill>
                  <a:schemeClr val="tx1"/>
                </a:solidFill>
                <a:effectLst/>
                <a:latin typeface="Open Sans" panose="020B0606030504020204" pitchFamily="34" charset="0"/>
              </a:rPr>
              <a:t> σε </a:t>
            </a:r>
            <a:r>
              <a:rPr lang="el-GR" b="1" i="0" dirty="0" err="1">
                <a:solidFill>
                  <a:schemeClr val="tx1"/>
                </a:solidFill>
                <a:effectLst/>
                <a:latin typeface="Open Sans" panose="020B0606030504020204" pitchFamily="34" charset="0"/>
              </a:rPr>
              <a:t>τμήμα</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ξένης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γλώσσας</a:t>
            </a:r>
            <a:r>
              <a:rPr lang="el-GR" b="1" i="0" dirty="0">
                <a:solidFill>
                  <a:schemeClr val="tx1"/>
                </a:solidFill>
                <a:effectLst/>
                <a:latin typeface="Open Sans" panose="020B0606030504020204" pitchFamily="34" charset="0"/>
              </a:rPr>
              <a:t> που δεν </a:t>
            </a:r>
            <a:r>
              <a:rPr lang="el-GR" b="1" i="0" dirty="0" err="1">
                <a:solidFill>
                  <a:schemeClr val="tx1"/>
                </a:solidFill>
                <a:effectLst/>
                <a:latin typeface="Open Sans" panose="020B0606030504020204" pitchFamily="34" charset="0"/>
              </a:rPr>
              <a:t>είχαν</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διδαχθει</a:t>
            </a:r>
            <a:r>
              <a:rPr lang="el-GR" b="1" i="0" dirty="0">
                <a:solidFill>
                  <a:schemeClr val="tx1"/>
                </a:solidFill>
                <a:effectLst/>
                <a:latin typeface="Open Sans" panose="020B0606030504020204" pitchFamily="34" charset="0"/>
              </a:rPr>
              <a:t>́ στο </a:t>
            </a:r>
            <a:r>
              <a:rPr lang="el-GR" b="1" i="0" dirty="0" err="1">
                <a:solidFill>
                  <a:schemeClr val="tx1"/>
                </a:solidFill>
                <a:effectLst/>
                <a:latin typeface="Open Sans" panose="020B0606030504020204" pitchFamily="34" charset="0"/>
              </a:rPr>
              <a:t>Γυμνάσιο</a:t>
            </a:r>
            <a:r>
              <a:rPr lang="el-GR" b="1" i="0" dirty="0">
                <a:solidFill>
                  <a:schemeClr val="tx1"/>
                </a:solidFill>
                <a:effectLst/>
                <a:latin typeface="Open Sans" panose="020B0606030504020204" pitchFamily="34" charset="0"/>
              </a:rPr>
              <a:t> ή στην Α’ </a:t>
            </a:r>
            <a:r>
              <a:rPr lang="el-GR" b="1" i="0" dirty="0" err="1">
                <a:solidFill>
                  <a:schemeClr val="tx1"/>
                </a:solidFill>
                <a:effectLst/>
                <a:latin typeface="Open Sans" panose="020B0606030504020204" pitchFamily="34" charset="0"/>
              </a:rPr>
              <a:t>τάξη</a:t>
            </a:r>
            <a:r>
              <a:rPr lang="el-GR" b="1" i="0" dirty="0">
                <a:solidFill>
                  <a:schemeClr val="tx1"/>
                </a:solidFill>
                <a:effectLst/>
                <a:latin typeface="Open Sans" panose="020B0606030504020204" pitchFamily="34" charset="0"/>
              </a:rPr>
              <a:t> του </a:t>
            </a:r>
            <a:r>
              <a:rPr lang="el-GR" b="1" i="0" dirty="0" err="1">
                <a:solidFill>
                  <a:schemeClr val="tx1"/>
                </a:solidFill>
                <a:effectLst/>
                <a:latin typeface="Open Sans" panose="020B0606030504020204" pitchFamily="34" charset="0"/>
              </a:rPr>
              <a:t>Γενικου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Λυκείου</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παρακολουθούν</a:t>
            </a:r>
            <a:r>
              <a:rPr lang="el-GR" b="1" i="0" dirty="0">
                <a:solidFill>
                  <a:schemeClr val="tx1"/>
                </a:solidFill>
                <a:effectLst/>
                <a:latin typeface="Open Sans" panose="020B0606030504020204" pitchFamily="34" charset="0"/>
              </a:rPr>
              <a:t> το </a:t>
            </a:r>
            <a:r>
              <a:rPr lang="el-GR" b="1" i="0" dirty="0" err="1">
                <a:solidFill>
                  <a:schemeClr val="tx1"/>
                </a:solidFill>
                <a:effectLst/>
                <a:latin typeface="Open Sans" panose="020B0606030504020204" pitchFamily="34" charset="0"/>
              </a:rPr>
              <a:t>μάθημα</a:t>
            </a:r>
            <a:r>
              <a:rPr lang="el-GR" b="1" i="0" dirty="0">
                <a:solidFill>
                  <a:schemeClr val="tx1"/>
                </a:solidFill>
                <a:effectLst/>
                <a:latin typeface="Open Sans" panose="020B0606030504020204" pitchFamily="34" charset="0"/>
              </a:rPr>
              <a:t> και ο </a:t>
            </a:r>
            <a:r>
              <a:rPr lang="el-GR" b="1" i="0" dirty="0" err="1">
                <a:solidFill>
                  <a:schemeClr val="tx1"/>
                </a:solidFill>
                <a:effectLst/>
                <a:latin typeface="Open Sans" panose="020B0606030504020204" pitchFamily="34" charset="0"/>
              </a:rPr>
              <a:t>βαθμός</a:t>
            </a:r>
            <a:r>
              <a:rPr lang="el-GR" b="1" i="0" dirty="0">
                <a:solidFill>
                  <a:schemeClr val="tx1"/>
                </a:solidFill>
                <a:effectLst/>
                <a:latin typeface="Open Sans" panose="020B0606030504020204" pitchFamily="34" charset="0"/>
              </a:rPr>
              <a:t> τους στη β’ </a:t>
            </a:r>
            <a:r>
              <a:rPr lang="el-GR" b="1" i="0" dirty="0" err="1">
                <a:solidFill>
                  <a:schemeClr val="tx1"/>
                </a:solidFill>
                <a:effectLst/>
                <a:latin typeface="Open Sans" panose="020B0606030504020204" pitchFamily="34" charset="0"/>
              </a:rPr>
              <a:t>ξένη</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γλώσσα</a:t>
            </a:r>
            <a:r>
              <a:rPr lang="el-GR" b="1" i="0" dirty="0">
                <a:solidFill>
                  <a:schemeClr val="tx1"/>
                </a:solidFill>
                <a:effectLst/>
                <a:latin typeface="Open Sans" panose="020B0606030504020204" pitchFamily="34" charset="0"/>
              </a:rPr>
              <a:t> δεν </a:t>
            </a:r>
            <a:r>
              <a:rPr lang="el-GR" b="1" i="0" dirty="0" err="1">
                <a:solidFill>
                  <a:schemeClr val="tx1"/>
                </a:solidFill>
                <a:effectLst/>
                <a:latin typeface="Open Sans" panose="020B0606030504020204" pitchFamily="34" charset="0"/>
              </a:rPr>
              <a:t>υπολογίζεται</a:t>
            </a:r>
            <a:r>
              <a:rPr lang="el-GR" b="1" i="0" dirty="0">
                <a:solidFill>
                  <a:schemeClr val="tx1"/>
                </a:solidFill>
                <a:effectLst/>
                <a:latin typeface="Open Sans" panose="020B0606030504020204" pitchFamily="34" charset="0"/>
              </a:rPr>
              <a:t> για την </a:t>
            </a:r>
            <a:r>
              <a:rPr lang="el-GR" b="1" i="0" dirty="0" err="1">
                <a:solidFill>
                  <a:schemeClr val="tx1"/>
                </a:solidFill>
                <a:effectLst/>
                <a:latin typeface="Open Sans" panose="020B0606030504020204" pitchFamily="34" charset="0"/>
              </a:rPr>
              <a:t>προαγωγη</a:t>
            </a:r>
            <a:r>
              <a:rPr lang="el-GR" b="1" i="0" dirty="0">
                <a:solidFill>
                  <a:schemeClr val="tx1"/>
                </a:solidFill>
                <a:effectLst/>
                <a:latin typeface="Open Sans" panose="020B0606030504020204" pitchFamily="34" charset="0"/>
              </a:rPr>
              <a:t>́ τους, </a:t>
            </a:r>
            <a:r>
              <a:rPr lang="el-GR" b="1" i="0" dirty="0" err="1">
                <a:solidFill>
                  <a:schemeClr val="tx1"/>
                </a:solidFill>
                <a:effectLst/>
                <a:latin typeface="Open Sans" panose="020B0606030504020204" pitchFamily="34" charset="0"/>
              </a:rPr>
              <a:t>ούτε</a:t>
            </a:r>
            <a:r>
              <a:rPr lang="el-GR" b="1" i="0" dirty="0">
                <a:solidFill>
                  <a:schemeClr val="tx1"/>
                </a:solidFill>
                <a:effectLst/>
                <a:latin typeface="Open Sans" panose="020B0606030504020204" pitchFamily="34" charset="0"/>
              </a:rPr>
              <a:t> στο </a:t>
            </a:r>
            <a:r>
              <a:rPr lang="el-GR" b="1" i="0" dirty="0" err="1">
                <a:solidFill>
                  <a:schemeClr val="tx1"/>
                </a:solidFill>
                <a:effectLst/>
                <a:latin typeface="Open Sans" panose="020B0606030504020204" pitchFamily="34" charset="0"/>
              </a:rPr>
              <a:t>γενικο</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βαθμο</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προαγωγής</a:t>
            </a:r>
            <a:r>
              <a:rPr lang="el-GR" b="1" i="0" dirty="0">
                <a:solidFill>
                  <a:schemeClr val="tx1"/>
                </a:solidFill>
                <a:effectLst/>
                <a:latin typeface="Open Sans" panose="020B0606030504020204" pitchFamily="34" charset="0"/>
              </a:rPr>
              <a:t>.</a:t>
            </a:r>
          </a:p>
          <a:p>
            <a:pPr algn="l"/>
            <a:r>
              <a:rPr lang="el-GR" b="1" i="0" dirty="0">
                <a:solidFill>
                  <a:schemeClr val="tx1"/>
                </a:solidFill>
                <a:effectLst/>
                <a:latin typeface="Open Sans" panose="020B0606030504020204" pitchFamily="34" charset="0"/>
              </a:rPr>
              <a:t>Για τους </a:t>
            </a:r>
            <a:r>
              <a:rPr lang="el-GR" b="1" i="0" dirty="0" err="1">
                <a:solidFill>
                  <a:schemeClr val="tx1"/>
                </a:solidFill>
                <a:effectLst/>
                <a:latin typeface="Open Sans" panose="020B0606030504020204" pitchFamily="34" charset="0"/>
              </a:rPr>
              <a:t>μαθητές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αυτούς</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υπολογίζεται</a:t>
            </a:r>
            <a:r>
              <a:rPr lang="el-GR" b="1" i="0" dirty="0">
                <a:solidFill>
                  <a:schemeClr val="tx1"/>
                </a:solidFill>
                <a:effectLst/>
                <a:latin typeface="Open Sans" panose="020B0606030504020204" pitchFamily="34" charset="0"/>
              </a:rPr>
              <a:t> ο </a:t>
            </a:r>
            <a:r>
              <a:rPr lang="el-GR" b="1" i="0" dirty="0" err="1">
                <a:solidFill>
                  <a:schemeClr val="tx1"/>
                </a:solidFill>
                <a:effectLst/>
                <a:latin typeface="Open Sans" panose="020B0606030504020204" pitchFamily="34" charset="0"/>
              </a:rPr>
              <a:t>βαθμός</a:t>
            </a:r>
            <a:r>
              <a:rPr lang="el-GR" b="1" i="0" dirty="0">
                <a:solidFill>
                  <a:schemeClr val="tx1"/>
                </a:solidFill>
                <a:effectLst/>
                <a:latin typeface="Open Sans" panose="020B0606030504020204" pitchFamily="34" charset="0"/>
              </a:rPr>
              <a:t> τους στη β’ </a:t>
            </a:r>
            <a:r>
              <a:rPr lang="el-GR" b="1" i="0" dirty="0" err="1">
                <a:solidFill>
                  <a:schemeClr val="tx1"/>
                </a:solidFill>
                <a:effectLst/>
                <a:latin typeface="Open Sans" panose="020B0606030504020204" pitchFamily="34" charset="0"/>
              </a:rPr>
              <a:t>ξένη</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γλώσσα</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εφόσον</a:t>
            </a:r>
            <a:r>
              <a:rPr lang="el-GR" b="1" i="0" dirty="0">
                <a:solidFill>
                  <a:schemeClr val="tx1"/>
                </a:solidFill>
                <a:effectLst/>
                <a:latin typeface="Open Sans" panose="020B0606030504020204" pitchFamily="34" charset="0"/>
              </a:rPr>
              <a:t> ο </a:t>
            </a:r>
            <a:r>
              <a:rPr lang="el-GR" b="1" i="0" dirty="0" err="1">
                <a:solidFill>
                  <a:schemeClr val="tx1"/>
                </a:solidFill>
                <a:effectLst/>
                <a:latin typeface="Open Sans" panose="020B0606030504020204" pitchFamily="34" charset="0"/>
              </a:rPr>
              <a:t>κηδεμόνας</a:t>
            </a:r>
            <a:r>
              <a:rPr lang="el-GR" b="1" i="0" dirty="0">
                <a:solidFill>
                  <a:schemeClr val="tx1"/>
                </a:solidFill>
                <a:effectLst/>
                <a:latin typeface="Open Sans" panose="020B0606030504020204" pitchFamily="34" charset="0"/>
              </a:rPr>
              <a:t> τους ή οι </a:t>
            </a:r>
            <a:r>
              <a:rPr lang="el-GR" b="1" i="0" dirty="0" err="1">
                <a:solidFill>
                  <a:schemeClr val="tx1"/>
                </a:solidFill>
                <a:effectLst/>
                <a:latin typeface="Open Sans" panose="020B0606030504020204" pitchFamily="34" charset="0"/>
              </a:rPr>
              <a:t>ίδιοι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όταν</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είναι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ενήλικοι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υποβάλουν</a:t>
            </a:r>
            <a:r>
              <a:rPr lang="el-GR" b="1" i="0" dirty="0">
                <a:solidFill>
                  <a:schemeClr val="tx1"/>
                </a:solidFill>
                <a:effectLst/>
                <a:latin typeface="Open Sans" panose="020B0606030504020204" pitchFamily="34" charset="0"/>
              </a:rPr>
              <a:t> στο </a:t>
            </a:r>
            <a:r>
              <a:rPr lang="el-GR" b="1" i="0" dirty="0" err="1">
                <a:solidFill>
                  <a:schemeClr val="tx1"/>
                </a:solidFill>
                <a:effectLst/>
                <a:latin typeface="Open Sans" panose="020B0606030504020204" pitchFamily="34" charset="0"/>
              </a:rPr>
              <a:t>σχολείο</a:t>
            </a:r>
            <a:r>
              <a:rPr lang="el-GR" b="1" i="0" dirty="0">
                <a:solidFill>
                  <a:schemeClr val="tx1"/>
                </a:solidFill>
                <a:effectLst/>
                <a:latin typeface="Open Sans" panose="020B0606030504020204" pitchFamily="34" charset="0"/>
              </a:rPr>
              <a:t> τους </a:t>
            </a:r>
            <a:r>
              <a:rPr lang="el-GR" b="1" i="0" dirty="0" err="1">
                <a:solidFill>
                  <a:schemeClr val="tx1"/>
                </a:solidFill>
                <a:effectLst/>
                <a:latin typeface="Open Sans" panose="020B0606030504020204" pitchFamily="34" charset="0"/>
              </a:rPr>
              <a:t>σχετικη</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δήλωση</a:t>
            </a:r>
            <a:r>
              <a:rPr lang="el-GR" b="1" i="0" dirty="0">
                <a:solidFill>
                  <a:schemeClr val="tx1"/>
                </a:solidFill>
                <a:effectLst/>
                <a:latin typeface="Open Sans" panose="020B0606030504020204" pitchFamily="34" charset="0"/>
              </a:rPr>
              <a:t>, το </a:t>
            </a:r>
            <a:r>
              <a:rPr lang="el-GR" b="1" i="0" dirty="0" err="1">
                <a:solidFill>
                  <a:schemeClr val="tx1"/>
                </a:solidFill>
                <a:effectLst/>
                <a:latin typeface="Open Sans" panose="020B0606030504020204" pitchFamily="34" charset="0"/>
              </a:rPr>
              <a:t>αργότερο</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μέχρι</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τρείς</a:t>
            </a:r>
            <a:r>
              <a:rPr lang="el-GR" b="1" i="0" dirty="0">
                <a:solidFill>
                  <a:schemeClr val="tx1"/>
                </a:solidFill>
                <a:effectLst/>
                <a:latin typeface="Open Sans" panose="020B0606030504020204" pitchFamily="34" charset="0"/>
              </a:rPr>
              <a:t> (03) </a:t>
            </a:r>
            <a:r>
              <a:rPr lang="el-GR" b="1" i="0" dirty="0" err="1">
                <a:solidFill>
                  <a:schemeClr val="tx1"/>
                </a:solidFill>
                <a:effectLst/>
                <a:latin typeface="Open Sans" panose="020B0606030504020204" pitchFamily="34" charset="0"/>
              </a:rPr>
              <a:t>ημέρες</a:t>
            </a:r>
            <a:r>
              <a:rPr lang="el-GR" b="1" i="0" dirty="0">
                <a:solidFill>
                  <a:schemeClr val="tx1"/>
                </a:solidFill>
                <a:effectLst/>
                <a:latin typeface="Open Sans" panose="020B0606030504020204" pitchFamily="34" charset="0"/>
              </a:rPr>
              <a:t> πριν </a:t>
            </a:r>
            <a:r>
              <a:rPr lang="el-GR" b="1" i="0" dirty="0" err="1">
                <a:solidFill>
                  <a:schemeClr val="tx1"/>
                </a:solidFill>
                <a:effectLst/>
                <a:latin typeface="Open Sans" panose="020B0606030504020204" pitchFamily="34" charset="0"/>
              </a:rPr>
              <a:t>απο</a:t>
            </a:r>
            <a:r>
              <a:rPr lang="el-GR" b="1" i="0" dirty="0">
                <a:solidFill>
                  <a:schemeClr val="tx1"/>
                </a:solidFill>
                <a:effectLst/>
                <a:latin typeface="Open Sans" panose="020B0606030504020204" pitchFamily="34" charset="0"/>
              </a:rPr>
              <a:t>́ την </a:t>
            </a:r>
            <a:r>
              <a:rPr lang="el-GR" b="1" i="0" dirty="0" err="1">
                <a:solidFill>
                  <a:schemeClr val="tx1"/>
                </a:solidFill>
                <a:effectLst/>
                <a:latin typeface="Open Sans" panose="020B0606030504020204" pitchFamily="34" charset="0"/>
              </a:rPr>
              <a:t>ημερομηνία</a:t>
            </a:r>
            <a:r>
              <a:rPr lang="el-GR" b="1" i="0" dirty="0">
                <a:solidFill>
                  <a:schemeClr val="tx1"/>
                </a:solidFill>
                <a:effectLst/>
                <a:latin typeface="Open Sans" panose="020B0606030504020204" pitchFamily="34" charset="0"/>
              </a:rPr>
              <a:t> </a:t>
            </a:r>
            <a:r>
              <a:rPr lang="el-GR" b="1" i="0" dirty="0" err="1">
                <a:solidFill>
                  <a:schemeClr val="tx1"/>
                </a:solidFill>
                <a:effectLst/>
                <a:latin typeface="Open Sans" panose="020B0606030504020204" pitchFamily="34" charset="0"/>
              </a:rPr>
              <a:t>λήξης</a:t>
            </a:r>
            <a:r>
              <a:rPr lang="el-GR" b="1" i="0" dirty="0">
                <a:solidFill>
                  <a:schemeClr val="tx1"/>
                </a:solidFill>
                <a:effectLst/>
                <a:latin typeface="Open Sans" panose="020B0606030504020204" pitchFamily="34" charset="0"/>
              </a:rPr>
              <a:t> της </a:t>
            </a:r>
            <a:r>
              <a:rPr lang="el-GR" b="1" i="0" dirty="0" err="1">
                <a:solidFill>
                  <a:schemeClr val="tx1"/>
                </a:solidFill>
                <a:effectLst/>
                <a:latin typeface="Open Sans" panose="020B0606030504020204" pitchFamily="34" charset="0"/>
              </a:rPr>
              <a:t>διδασκαλίας</a:t>
            </a:r>
            <a:r>
              <a:rPr lang="el-GR" b="1" i="0" dirty="0">
                <a:solidFill>
                  <a:schemeClr val="tx1"/>
                </a:solidFill>
                <a:effectLst/>
                <a:latin typeface="Open Sans" panose="020B0606030504020204" pitchFamily="34" charset="0"/>
              </a:rPr>
              <a:t> των </a:t>
            </a:r>
            <a:r>
              <a:rPr lang="el-GR" b="1" i="0" dirty="0" err="1">
                <a:solidFill>
                  <a:schemeClr val="tx1"/>
                </a:solidFill>
                <a:effectLst/>
                <a:latin typeface="Open Sans" panose="020B0606030504020204" pitchFamily="34" charset="0"/>
              </a:rPr>
              <a:t>μαθημάτων</a:t>
            </a:r>
            <a:r>
              <a:rPr lang="el-GR" b="1" i="0" dirty="0">
                <a:solidFill>
                  <a:schemeClr val="tx1"/>
                </a:solidFill>
                <a:effectLst/>
                <a:latin typeface="Open Sans" panose="020B0606030504020204" pitchFamily="34" charset="0"/>
              </a:rPr>
              <a:t>.</a:t>
            </a:r>
          </a:p>
          <a:p>
            <a:pPr algn="just">
              <a:lnSpc>
                <a:spcPct val="150000"/>
              </a:lnSpc>
            </a:pPr>
            <a:endParaRPr lang="el-GR" sz="2000" b="1" dirty="0">
              <a:solidFill>
                <a:srgbClr val="FF0000"/>
              </a:solidFill>
            </a:endParaRPr>
          </a:p>
        </p:txBody>
      </p:sp>
    </p:spTree>
    <p:extLst>
      <p:ext uri="{BB962C8B-B14F-4D97-AF65-F5344CB8AC3E}">
        <p14:creationId xmlns:p14="http://schemas.microsoft.com/office/powerpoint/2010/main" val="140263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99C88EF9-CE40-5B85-7C0E-7E3AF1E80342}"/>
              </a:ext>
            </a:extLst>
          </p:cNvPr>
          <p:cNvPicPr>
            <a:picLocks noGrp="1" noChangeAspect="1"/>
          </p:cNvPicPr>
          <p:nvPr>
            <p:ph idx="1"/>
          </p:nvPr>
        </p:nvPicPr>
        <p:blipFill>
          <a:blip r:embed="rId2"/>
          <a:stretch>
            <a:fillRect/>
          </a:stretch>
        </p:blipFill>
        <p:spPr>
          <a:xfrm>
            <a:off x="6342927" y="1477038"/>
            <a:ext cx="5798012" cy="5202236"/>
          </a:xfrm>
        </p:spPr>
      </p:pic>
      <p:sp>
        <p:nvSpPr>
          <p:cNvPr id="4" name="Τίτλος 1">
            <a:extLst>
              <a:ext uri="{FF2B5EF4-FFF2-40B4-BE49-F238E27FC236}">
                <a16:creationId xmlns:a16="http://schemas.microsoft.com/office/drawing/2014/main" id="{AB29ADF1-41B8-9DD6-4C73-CEE5F0998A21}"/>
              </a:ext>
            </a:extLst>
          </p:cNvPr>
          <p:cNvSpPr>
            <a:spLocks noGrp="1"/>
          </p:cNvSpPr>
          <p:nvPr>
            <p:ph type="title"/>
          </p:nvPr>
        </p:nvSpPr>
        <p:spPr>
          <a:xfrm>
            <a:off x="677690" y="156238"/>
            <a:ext cx="8596312" cy="1320800"/>
          </a:xfrm>
        </p:spPr>
        <p:txBody>
          <a:bodyPr>
            <a:normAutofit/>
          </a:bodyPr>
          <a:lstStyle/>
          <a:p>
            <a:pPr algn="ctr"/>
            <a:r>
              <a:rPr lang="el-GR" b="1" dirty="0">
                <a:solidFill>
                  <a:schemeClr val="accent3">
                    <a:lumMod val="75000"/>
                  </a:schemeClr>
                </a:solidFill>
              </a:rPr>
              <a:t>Μαθήματα Γ τάξης</a:t>
            </a:r>
            <a:br>
              <a:rPr lang="el-GR" b="1" dirty="0">
                <a:solidFill>
                  <a:schemeClr val="accent3">
                    <a:lumMod val="75000"/>
                  </a:schemeClr>
                </a:solidFill>
              </a:rPr>
            </a:br>
            <a:r>
              <a:rPr lang="el-GR" sz="2000" b="1" dirty="0">
                <a:solidFill>
                  <a:srgbClr val="00B0F0"/>
                </a:solidFill>
              </a:rPr>
              <a:t>14</a:t>
            </a:r>
            <a:r>
              <a:rPr lang="el-GR" sz="2000" b="1" dirty="0">
                <a:solidFill>
                  <a:schemeClr val="tx1"/>
                </a:solidFill>
              </a:rPr>
              <a:t> διδακτικές ώρες </a:t>
            </a:r>
            <a:r>
              <a:rPr lang="el-GR" sz="2000" b="1" dirty="0">
                <a:solidFill>
                  <a:srgbClr val="00B0F0"/>
                </a:solidFill>
              </a:rPr>
              <a:t>γενικής παιδείας </a:t>
            </a:r>
            <a:r>
              <a:rPr lang="el-GR" sz="2000" b="1" dirty="0">
                <a:solidFill>
                  <a:schemeClr val="tx1"/>
                </a:solidFill>
              </a:rPr>
              <a:t>ανά εβδομάδα</a:t>
            </a:r>
            <a:br>
              <a:rPr lang="el-GR" sz="2000" b="1" dirty="0">
                <a:solidFill>
                  <a:schemeClr val="tx1"/>
                </a:solidFill>
              </a:rPr>
            </a:br>
            <a:r>
              <a:rPr lang="el-GR" sz="2000" b="1" dirty="0">
                <a:solidFill>
                  <a:srgbClr val="0070C0"/>
                </a:solidFill>
              </a:rPr>
              <a:t>18</a:t>
            </a:r>
            <a:r>
              <a:rPr lang="el-GR" sz="2000" b="1" dirty="0">
                <a:solidFill>
                  <a:schemeClr val="tx1"/>
                </a:solidFill>
              </a:rPr>
              <a:t> διδακτικές ώρες </a:t>
            </a:r>
            <a:r>
              <a:rPr lang="el-GR" sz="2000" b="1" dirty="0">
                <a:solidFill>
                  <a:srgbClr val="0070C0"/>
                </a:solidFill>
              </a:rPr>
              <a:t>προσανατολισμού</a:t>
            </a:r>
            <a:r>
              <a:rPr lang="el-GR" sz="2000" b="1" dirty="0">
                <a:solidFill>
                  <a:schemeClr val="tx1"/>
                </a:solidFill>
              </a:rPr>
              <a:t> ανά εβδομάδα</a:t>
            </a:r>
            <a:endParaRPr lang="el-GR" b="1" dirty="0">
              <a:solidFill>
                <a:schemeClr val="accent3">
                  <a:lumMod val="75000"/>
                </a:schemeClr>
              </a:solidFill>
            </a:endParaRPr>
          </a:p>
        </p:txBody>
      </p:sp>
      <p:pic>
        <p:nvPicPr>
          <p:cNvPr id="8" name="Εικόνα 7" descr="Εικόνα που περιέχει πίνακας&#10;&#10;Περιγραφή που δημιουργήθηκε αυτόματα">
            <a:extLst>
              <a:ext uri="{FF2B5EF4-FFF2-40B4-BE49-F238E27FC236}">
                <a16:creationId xmlns:a16="http://schemas.microsoft.com/office/drawing/2014/main" id="{749CDBBD-403B-AFE3-4D74-26C38A2A03A5}"/>
              </a:ext>
            </a:extLst>
          </p:cNvPr>
          <p:cNvPicPr>
            <a:picLocks noGrp="1" noRot="1" noChangeAspect="1" noMove="1" noResize="1" noEditPoints="1" noAdjustHandles="1" noChangeArrowheads="1" noChangeShapeType="1" noCrop="1"/>
          </p:cNvPicPr>
          <p:nvPr/>
        </p:nvPicPr>
        <p:blipFill>
          <a:blip r:embed="rId3"/>
          <a:stretch>
            <a:fillRect/>
          </a:stretch>
        </p:blipFill>
        <p:spPr>
          <a:xfrm>
            <a:off x="51061" y="1477037"/>
            <a:ext cx="6291866" cy="5202237"/>
          </a:xfrm>
          <a:prstGeom prst="rect">
            <a:avLst/>
          </a:prstGeom>
        </p:spPr>
      </p:pic>
      <p:sp>
        <p:nvSpPr>
          <p:cNvPr id="9" name="Ορθογώνιο 8">
            <a:extLst>
              <a:ext uri="{FF2B5EF4-FFF2-40B4-BE49-F238E27FC236}">
                <a16:creationId xmlns:a16="http://schemas.microsoft.com/office/drawing/2014/main" id="{6BD04692-B961-0947-9211-155B1A53E6EF}"/>
              </a:ext>
            </a:extLst>
          </p:cNvPr>
          <p:cNvSpPr>
            <a:spLocks noGrp="1" noRot="1" noMove="1" noResize="1" noEditPoints="1" noAdjustHandles="1" noChangeArrowheads="1" noChangeShapeType="1"/>
          </p:cNvSpPr>
          <p:nvPr/>
        </p:nvSpPr>
        <p:spPr>
          <a:xfrm>
            <a:off x="137629" y="2002421"/>
            <a:ext cx="1749044" cy="28936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Αριστερό 9">
            <a:extLst>
              <a:ext uri="{FF2B5EF4-FFF2-40B4-BE49-F238E27FC236}">
                <a16:creationId xmlns:a16="http://schemas.microsoft.com/office/drawing/2014/main" id="{A5172DCE-CEFC-7FB6-8FD8-72239B5A74B5}"/>
              </a:ext>
            </a:extLst>
          </p:cNvPr>
          <p:cNvSpPr>
            <a:spLocks noGrp="1" noRot="1" noMove="1" noResize="1" noEditPoints="1" noAdjustHandles="1" noChangeArrowheads="1" noChangeShapeType="1"/>
          </p:cNvSpPr>
          <p:nvPr/>
        </p:nvSpPr>
        <p:spPr>
          <a:xfrm rot="19717776">
            <a:off x="5486399" y="6134502"/>
            <a:ext cx="474562" cy="219919"/>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a:extLst>
              <a:ext uri="{FF2B5EF4-FFF2-40B4-BE49-F238E27FC236}">
                <a16:creationId xmlns:a16="http://schemas.microsoft.com/office/drawing/2014/main" id="{7EB9EFAD-5A08-6ED0-13F0-0C455A4E36FB}"/>
              </a:ext>
            </a:extLst>
          </p:cNvPr>
          <p:cNvSpPr>
            <a:spLocks noGrp="1" noRot="1" noMove="1" noResize="1" noEditPoints="1" noAdjustHandles="1" noChangeArrowheads="1" noChangeShapeType="1"/>
          </p:cNvSpPr>
          <p:nvPr/>
        </p:nvSpPr>
        <p:spPr>
          <a:xfrm>
            <a:off x="6450366" y="1477037"/>
            <a:ext cx="2716784" cy="29388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70C0"/>
              </a:solidFill>
            </a:endParaRPr>
          </a:p>
        </p:txBody>
      </p:sp>
      <p:cxnSp>
        <p:nvCxnSpPr>
          <p:cNvPr id="12" name="Ευθεία γραμμή σύνδεσης 11">
            <a:extLst>
              <a:ext uri="{FF2B5EF4-FFF2-40B4-BE49-F238E27FC236}">
                <a16:creationId xmlns:a16="http://schemas.microsoft.com/office/drawing/2014/main" id="{150192DB-86B7-DB99-9B86-A90940F128E2}"/>
              </a:ext>
            </a:extLst>
          </p:cNvPr>
          <p:cNvCxnSpPr>
            <a:cxnSpLocks noGrp="1" noRot="1" noMove="1" noResize="1" noEditPoints="1" noAdjustHandles="1" noChangeArrowheads="1" noChangeShapeType="1"/>
          </p:cNvCxnSpPr>
          <p:nvPr/>
        </p:nvCxnSpPr>
        <p:spPr>
          <a:xfrm>
            <a:off x="6450366" y="2095017"/>
            <a:ext cx="2823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A544DE94-CA49-FF46-20F7-49733C41BDC2}"/>
              </a:ext>
            </a:extLst>
          </p:cNvPr>
          <p:cNvCxnSpPr>
            <a:cxnSpLocks noGrp="1" noRot="1" noMove="1" noResize="1" noEditPoints="1" noAdjustHandles="1" noChangeArrowheads="1" noChangeShapeType="1"/>
          </p:cNvCxnSpPr>
          <p:nvPr/>
        </p:nvCxnSpPr>
        <p:spPr>
          <a:xfrm>
            <a:off x="6450366" y="3958541"/>
            <a:ext cx="33881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6BEC74CF-9FE4-B7F7-D6E1-537AA8C2A1BB}"/>
              </a:ext>
            </a:extLst>
          </p:cNvPr>
          <p:cNvCxnSpPr>
            <a:cxnSpLocks noGrp="1" noRot="1" noMove="1" noResize="1" noEditPoints="1" noAdjustHandles="1" noChangeArrowheads="1" noChangeShapeType="1"/>
          </p:cNvCxnSpPr>
          <p:nvPr/>
        </p:nvCxnSpPr>
        <p:spPr>
          <a:xfrm>
            <a:off x="6450366" y="5775767"/>
            <a:ext cx="35270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Βέλος: Αριστερό 17">
            <a:extLst>
              <a:ext uri="{FF2B5EF4-FFF2-40B4-BE49-F238E27FC236}">
                <a16:creationId xmlns:a16="http://schemas.microsoft.com/office/drawing/2014/main" id="{F568162A-DA89-A2B7-9CBC-CEEB7B052567}"/>
              </a:ext>
            </a:extLst>
          </p:cNvPr>
          <p:cNvSpPr>
            <a:spLocks noGrp="1" noRot="1" noMove="1" noResize="1" noEditPoints="1" noAdjustHandles="1" noChangeArrowheads="1" noChangeShapeType="1"/>
          </p:cNvSpPr>
          <p:nvPr/>
        </p:nvSpPr>
        <p:spPr>
          <a:xfrm rot="19717776">
            <a:off x="11400470" y="3194673"/>
            <a:ext cx="474562" cy="21991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Βέλος: Αριστερό 18">
            <a:extLst>
              <a:ext uri="{FF2B5EF4-FFF2-40B4-BE49-F238E27FC236}">
                <a16:creationId xmlns:a16="http://schemas.microsoft.com/office/drawing/2014/main" id="{1B14B740-DCB0-0C7E-E242-B88DCBE9FD8F}"/>
              </a:ext>
            </a:extLst>
          </p:cNvPr>
          <p:cNvSpPr>
            <a:spLocks noGrp="1" noRot="1" noMove="1" noResize="1" noEditPoints="1" noAdjustHandles="1" noChangeArrowheads="1" noChangeShapeType="1"/>
          </p:cNvSpPr>
          <p:nvPr/>
        </p:nvSpPr>
        <p:spPr>
          <a:xfrm rot="19717776">
            <a:off x="11400468" y="5053595"/>
            <a:ext cx="474562" cy="21991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Βέλος: Αριστερό 19">
            <a:extLst>
              <a:ext uri="{FF2B5EF4-FFF2-40B4-BE49-F238E27FC236}">
                <a16:creationId xmlns:a16="http://schemas.microsoft.com/office/drawing/2014/main" id="{42A05F9F-D349-9AD8-F71B-9977C2EB8F2C}"/>
              </a:ext>
            </a:extLst>
          </p:cNvPr>
          <p:cNvSpPr>
            <a:spLocks noGrp="1" noRot="1" noMove="1" noResize="1" noEditPoints="1" noAdjustHandles="1" noChangeArrowheads="1" noChangeShapeType="1"/>
          </p:cNvSpPr>
          <p:nvPr/>
        </p:nvSpPr>
        <p:spPr>
          <a:xfrm rot="19717776">
            <a:off x="11400467" y="6261964"/>
            <a:ext cx="474562" cy="219919"/>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Ευθεία γραμμή σύνδεσης 20">
            <a:extLst>
              <a:ext uri="{FF2B5EF4-FFF2-40B4-BE49-F238E27FC236}">
                <a16:creationId xmlns:a16="http://schemas.microsoft.com/office/drawing/2014/main" id="{E3B698EB-337D-2014-B7FB-184C3DF668A0}"/>
              </a:ext>
            </a:extLst>
          </p:cNvPr>
          <p:cNvCxnSpPr>
            <a:cxnSpLocks noGrp="1" noRot="1" noMove="1" noResize="1" noEditPoints="1" noAdjustHandles="1" noChangeArrowheads="1" noChangeShapeType="1"/>
          </p:cNvCxnSpPr>
          <p:nvPr/>
        </p:nvCxnSpPr>
        <p:spPr>
          <a:xfrm flipV="1">
            <a:off x="8148577" y="277792"/>
            <a:ext cx="1296365" cy="915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a16="http://schemas.microsoft.com/office/drawing/2014/main" id="{110C0390-060A-E2D7-A06D-906B4C4FAC5A}"/>
              </a:ext>
            </a:extLst>
          </p:cNvPr>
          <p:cNvCxnSpPr>
            <a:cxnSpLocks noGrp="1" noRot="1" noMove="1" noResize="1" noEditPoints="1" noAdjustHandles="1" noChangeArrowheads="1" noChangeShapeType="1"/>
          </p:cNvCxnSpPr>
          <p:nvPr/>
        </p:nvCxnSpPr>
        <p:spPr>
          <a:xfrm flipV="1">
            <a:off x="8144423" y="735624"/>
            <a:ext cx="1578311" cy="4764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7189B495-7643-0F09-2320-E50CC7F1F2A7}"/>
              </a:ext>
            </a:extLst>
          </p:cNvPr>
          <p:cNvCxnSpPr>
            <a:cxnSpLocks noGrp="1" noRot="1" noMove="1" noResize="1" noEditPoints="1" noAdjustHandles="1" noChangeArrowheads="1" noChangeShapeType="1"/>
          </p:cNvCxnSpPr>
          <p:nvPr/>
        </p:nvCxnSpPr>
        <p:spPr>
          <a:xfrm>
            <a:off x="8148577" y="1235234"/>
            <a:ext cx="6829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0B26C5D-1386-3929-9BF5-A8494D229FF0}"/>
              </a:ext>
            </a:extLst>
          </p:cNvPr>
          <p:cNvSpPr txBox="1">
            <a:spLocks noGrp="1" noRot="1" noMove="1" noResize="1" noEditPoints="1" noAdjustHandles="1" noChangeArrowheads="1" noChangeShapeType="1"/>
          </p:cNvSpPr>
          <p:nvPr/>
        </p:nvSpPr>
        <p:spPr>
          <a:xfrm>
            <a:off x="9444942" y="90885"/>
            <a:ext cx="1828800" cy="369332"/>
          </a:xfrm>
          <a:prstGeom prst="rect">
            <a:avLst/>
          </a:prstGeom>
          <a:noFill/>
          <a:ln w="38100">
            <a:solidFill>
              <a:srgbClr val="FF0000"/>
            </a:solidFill>
          </a:ln>
        </p:spPr>
        <p:txBody>
          <a:bodyPr wrap="square" rtlCol="0">
            <a:spAutoFit/>
          </a:bodyPr>
          <a:lstStyle/>
          <a:p>
            <a:pPr algn="ctr"/>
            <a:r>
              <a:rPr lang="el-GR" b="1" dirty="0">
                <a:solidFill>
                  <a:srgbClr val="FF0000"/>
                </a:solidFill>
              </a:rPr>
              <a:t>Ανθρωπιστικός</a:t>
            </a:r>
          </a:p>
        </p:txBody>
      </p:sp>
      <p:sp>
        <p:nvSpPr>
          <p:cNvPr id="28" name="TextBox 27">
            <a:extLst>
              <a:ext uri="{FF2B5EF4-FFF2-40B4-BE49-F238E27FC236}">
                <a16:creationId xmlns:a16="http://schemas.microsoft.com/office/drawing/2014/main" id="{61D601EF-194A-2EA2-1B71-78944520C8C3}"/>
              </a:ext>
            </a:extLst>
          </p:cNvPr>
          <p:cNvSpPr txBox="1">
            <a:spLocks noGrp="1" noRot="1" noMove="1" noResize="1" noEditPoints="1" noAdjustHandles="1" noChangeArrowheads="1" noChangeShapeType="1"/>
          </p:cNvSpPr>
          <p:nvPr/>
        </p:nvSpPr>
        <p:spPr>
          <a:xfrm>
            <a:off x="9722733" y="543731"/>
            <a:ext cx="1990847" cy="369331"/>
          </a:xfrm>
          <a:prstGeom prst="rect">
            <a:avLst/>
          </a:prstGeom>
          <a:noFill/>
          <a:ln w="38100">
            <a:solidFill>
              <a:srgbClr val="FF0000"/>
            </a:solidFill>
          </a:ln>
        </p:spPr>
        <p:txBody>
          <a:bodyPr wrap="square" rtlCol="0">
            <a:spAutoFit/>
          </a:bodyPr>
          <a:lstStyle/>
          <a:p>
            <a:pPr algn="ctr"/>
            <a:r>
              <a:rPr lang="el-GR" b="1" dirty="0">
                <a:solidFill>
                  <a:srgbClr val="FF0000"/>
                </a:solidFill>
              </a:rPr>
              <a:t>Θετικός - Υγείας</a:t>
            </a:r>
          </a:p>
        </p:txBody>
      </p:sp>
      <p:sp>
        <p:nvSpPr>
          <p:cNvPr id="29" name="TextBox 28">
            <a:extLst>
              <a:ext uri="{FF2B5EF4-FFF2-40B4-BE49-F238E27FC236}">
                <a16:creationId xmlns:a16="http://schemas.microsoft.com/office/drawing/2014/main" id="{83EA364D-1BBD-4C23-A12A-69A4FBF45655}"/>
              </a:ext>
            </a:extLst>
          </p:cNvPr>
          <p:cNvSpPr txBox="1">
            <a:spLocks noGrp="1" noRot="1" noMove="1" noResize="1" noEditPoints="1" noAdjustHandles="1" noChangeArrowheads="1" noChangeShapeType="1"/>
          </p:cNvSpPr>
          <p:nvPr/>
        </p:nvSpPr>
        <p:spPr>
          <a:xfrm>
            <a:off x="8870970" y="1031004"/>
            <a:ext cx="3269969" cy="369330"/>
          </a:xfrm>
          <a:prstGeom prst="rect">
            <a:avLst/>
          </a:prstGeom>
          <a:noFill/>
          <a:ln w="38100">
            <a:solidFill>
              <a:srgbClr val="FF0000"/>
            </a:solidFill>
          </a:ln>
        </p:spPr>
        <p:txBody>
          <a:bodyPr wrap="square" rtlCol="0">
            <a:spAutoFit/>
          </a:bodyPr>
          <a:lstStyle/>
          <a:p>
            <a:pPr algn="ctr"/>
            <a:r>
              <a:rPr lang="el-GR" b="1" dirty="0">
                <a:solidFill>
                  <a:srgbClr val="FF0000"/>
                </a:solidFill>
              </a:rPr>
              <a:t>Οικονομίας - Πληροφορικής </a:t>
            </a:r>
          </a:p>
        </p:txBody>
      </p:sp>
      <p:sp>
        <p:nvSpPr>
          <p:cNvPr id="32" name="Ορθογώνιο 31">
            <a:extLst>
              <a:ext uri="{FF2B5EF4-FFF2-40B4-BE49-F238E27FC236}">
                <a16:creationId xmlns:a16="http://schemas.microsoft.com/office/drawing/2014/main" id="{A650397B-6B3F-C59C-58D7-498AA88F2A94}"/>
              </a:ext>
            </a:extLst>
          </p:cNvPr>
          <p:cNvSpPr/>
          <p:nvPr/>
        </p:nvSpPr>
        <p:spPr>
          <a:xfrm>
            <a:off x="9016679" y="2243798"/>
            <a:ext cx="1180618" cy="21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8745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208FA0-E33F-8FC9-87C5-65F3A4F8438C}"/>
              </a:ext>
            </a:extLst>
          </p:cNvPr>
          <p:cNvSpPr>
            <a:spLocks noGrp="1"/>
          </p:cNvSpPr>
          <p:nvPr>
            <p:ph type="title"/>
          </p:nvPr>
        </p:nvSpPr>
        <p:spPr>
          <a:xfrm>
            <a:off x="1230506" y="435980"/>
            <a:ext cx="8596668" cy="721489"/>
          </a:xfrm>
        </p:spPr>
        <p:txBody>
          <a:bodyPr/>
          <a:lstStyle/>
          <a:p>
            <a:pPr algn="ctr"/>
            <a:r>
              <a:rPr lang="el-GR" b="1" dirty="0">
                <a:solidFill>
                  <a:schemeClr val="tx1"/>
                </a:solidFill>
              </a:rPr>
              <a:t>Επιλογή Προσανατολισμού – Γ τάξη</a:t>
            </a:r>
            <a:endParaRPr lang="el-GR" dirty="0">
              <a:solidFill>
                <a:schemeClr val="tx1"/>
              </a:solidFill>
            </a:endParaRPr>
          </a:p>
        </p:txBody>
      </p:sp>
      <p:sp>
        <p:nvSpPr>
          <p:cNvPr id="6" name="Θέση περιεχομένου 5">
            <a:extLst>
              <a:ext uri="{FF2B5EF4-FFF2-40B4-BE49-F238E27FC236}">
                <a16:creationId xmlns:a16="http://schemas.microsoft.com/office/drawing/2014/main" id="{50AC4848-802E-2756-C5DB-33DF88F60EB4}"/>
              </a:ext>
            </a:extLst>
          </p:cNvPr>
          <p:cNvSpPr>
            <a:spLocks noGrp="1"/>
          </p:cNvSpPr>
          <p:nvPr>
            <p:ph idx="1"/>
          </p:nvPr>
        </p:nvSpPr>
        <p:spPr>
          <a:xfrm>
            <a:off x="677334" y="1408235"/>
            <a:ext cx="9473663" cy="3233214"/>
          </a:xfrm>
        </p:spPr>
        <p:txBody>
          <a:bodyPr>
            <a:noAutofit/>
          </a:bodyPr>
          <a:lstStyle/>
          <a:p>
            <a:pPr algn="just">
              <a:lnSpc>
                <a:spcPct val="150000"/>
              </a:lnSpc>
            </a:pPr>
            <a:r>
              <a:rPr lang="el-GR" sz="2000" b="1" i="0" dirty="0">
                <a:solidFill>
                  <a:srgbClr val="000000"/>
                </a:solidFill>
                <a:effectLst/>
                <a:latin typeface="Lucida Sans Unicode" panose="020B0602030504020204" pitchFamily="34" charset="0"/>
              </a:rPr>
              <a:t>Οι μαθητές της </a:t>
            </a:r>
            <a:r>
              <a:rPr lang="el-GR" sz="2000" b="1" dirty="0">
                <a:solidFill>
                  <a:srgbClr val="000000"/>
                </a:solidFill>
                <a:latin typeface="Lucida Sans Unicode" panose="020B0602030504020204" pitchFamily="34" charset="0"/>
              </a:rPr>
              <a:t>Γ</a:t>
            </a:r>
            <a:r>
              <a:rPr lang="el-GR" sz="2000" b="1" i="0" dirty="0">
                <a:solidFill>
                  <a:srgbClr val="000000"/>
                </a:solidFill>
                <a:effectLst/>
                <a:latin typeface="Lucida Sans Unicode" panose="020B0602030504020204" pitchFamily="34" charset="0"/>
              </a:rPr>
              <a:t>' τάξης Γενικού Λυκείου με την έναρξη του σχολικού έτους </a:t>
            </a:r>
            <a:r>
              <a:rPr lang="el-GR" sz="2000" b="1" i="0" u="sng" dirty="0">
                <a:solidFill>
                  <a:srgbClr val="FF0000"/>
                </a:solidFill>
                <a:effectLst/>
                <a:latin typeface="Lucida Sans Unicode" panose="020B0602030504020204" pitchFamily="34" charset="0"/>
              </a:rPr>
              <a:t>και όχι αργότερα της 20ής Σεπτεμβρίου</a:t>
            </a:r>
            <a:r>
              <a:rPr lang="el-GR" sz="2000" b="1" i="0" dirty="0">
                <a:solidFill>
                  <a:srgbClr val="000000"/>
                </a:solidFill>
                <a:effectLst/>
                <a:latin typeface="Lucida Sans Unicode" panose="020B0602030504020204" pitchFamily="34" charset="0"/>
              </a:rPr>
              <a:t> επιβεβαιώνουν οριστικά την Αρχική Δήλωση Ομάδας Μαθημάτων Προσανατολισμού, που έχουν υποβάλει στη σχολική τους μονάδα, προ της λήξης του προηγούμενου διδακτικού έτους σχετικά με την Ομάδα Μαθημάτων Προσανατολισμού που επιθυμούν να ακολουθήσουν. </a:t>
            </a:r>
            <a:r>
              <a:rPr lang="el-GR" sz="2000" b="1" i="0" dirty="0">
                <a:solidFill>
                  <a:srgbClr val="FF0000"/>
                </a:solidFill>
                <a:effectLst/>
                <a:latin typeface="Lucida Sans Unicode" panose="020B0602030504020204" pitchFamily="34" charset="0"/>
              </a:rPr>
              <a:t>Η ημερομηνία πέρα από την οποία δεν επιτρέπεται η αλλαγή Ομάδας Προσανατολισμού είναι η 20η Σεπτεμβρίου κάθε διδακτικού έτους.</a:t>
            </a:r>
            <a:endParaRPr lang="el-GR" sz="2000" b="1" dirty="0">
              <a:solidFill>
                <a:srgbClr val="FF0000"/>
              </a:solidFill>
            </a:endParaRPr>
          </a:p>
        </p:txBody>
      </p:sp>
      <p:sp>
        <p:nvSpPr>
          <p:cNvPr id="4" name="TextBox 3">
            <a:extLst>
              <a:ext uri="{FF2B5EF4-FFF2-40B4-BE49-F238E27FC236}">
                <a16:creationId xmlns:a16="http://schemas.microsoft.com/office/drawing/2014/main" id="{17F89CF7-AF92-F655-201E-AC4ED4DEA6C7}"/>
              </a:ext>
            </a:extLst>
          </p:cNvPr>
          <p:cNvSpPr txBox="1"/>
          <p:nvPr/>
        </p:nvSpPr>
        <p:spPr>
          <a:xfrm>
            <a:off x="1230507" y="5695273"/>
            <a:ext cx="4183658" cy="369332"/>
          </a:xfrm>
          <a:prstGeom prst="rect">
            <a:avLst/>
          </a:prstGeom>
          <a:noFill/>
          <a:ln>
            <a:solidFill>
              <a:schemeClr val="tx1"/>
            </a:solidFill>
          </a:ln>
        </p:spPr>
        <p:txBody>
          <a:bodyPr wrap="square" rtlCol="0">
            <a:spAutoFit/>
          </a:bodyPr>
          <a:lstStyle/>
          <a:p>
            <a:pPr algn="ctr"/>
            <a:r>
              <a:rPr lang="el-GR" b="1" dirty="0"/>
              <a:t>ΑΝΘΡΩΠΙΣΤΙΚΟΣ ΠΡΟΣΑΝΑΤΟΛΙΣΜΟΣ</a:t>
            </a:r>
          </a:p>
        </p:txBody>
      </p:sp>
      <p:sp>
        <p:nvSpPr>
          <p:cNvPr id="5" name="TextBox 4">
            <a:extLst>
              <a:ext uri="{FF2B5EF4-FFF2-40B4-BE49-F238E27FC236}">
                <a16:creationId xmlns:a16="http://schemas.microsoft.com/office/drawing/2014/main" id="{83101F7E-CEF0-A047-3A2B-AFD01B675355}"/>
              </a:ext>
            </a:extLst>
          </p:cNvPr>
          <p:cNvSpPr txBox="1"/>
          <p:nvPr/>
        </p:nvSpPr>
        <p:spPr>
          <a:xfrm>
            <a:off x="5850735" y="5695273"/>
            <a:ext cx="4554906" cy="369332"/>
          </a:xfrm>
          <a:prstGeom prst="rect">
            <a:avLst/>
          </a:prstGeom>
          <a:noFill/>
          <a:ln>
            <a:solidFill>
              <a:schemeClr val="tx1"/>
            </a:solidFill>
          </a:ln>
        </p:spPr>
        <p:txBody>
          <a:bodyPr wrap="square" rtlCol="0">
            <a:spAutoFit/>
          </a:bodyPr>
          <a:lstStyle/>
          <a:p>
            <a:pPr algn="ctr"/>
            <a:r>
              <a:rPr lang="el-GR" b="1" dirty="0"/>
              <a:t>ΘΕΤΙΚΟΣ – ΥΓΕΙΑΣ ΠΡΟΣΑΝΑΤΟΛΙΣΜΟΣ</a:t>
            </a:r>
          </a:p>
        </p:txBody>
      </p:sp>
      <p:sp>
        <p:nvSpPr>
          <p:cNvPr id="8" name="TextBox 7">
            <a:extLst>
              <a:ext uri="{FF2B5EF4-FFF2-40B4-BE49-F238E27FC236}">
                <a16:creationId xmlns:a16="http://schemas.microsoft.com/office/drawing/2014/main" id="{F3AA900D-60A5-BE39-6489-18FB5CFC5E6D}"/>
              </a:ext>
            </a:extLst>
          </p:cNvPr>
          <p:cNvSpPr txBox="1"/>
          <p:nvPr/>
        </p:nvSpPr>
        <p:spPr>
          <a:xfrm>
            <a:off x="2513085" y="6237354"/>
            <a:ext cx="6031509" cy="369332"/>
          </a:xfrm>
          <a:prstGeom prst="rect">
            <a:avLst/>
          </a:prstGeom>
          <a:noFill/>
          <a:ln>
            <a:solidFill>
              <a:schemeClr val="tx1"/>
            </a:solidFill>
          </a:ln>
        </p:spPr>
        <p:txBody>
          <a:bodyPr wrap="square" rtlCol="0">
            <a:spAutoFit/>
          </a:bodyPr>
          <a:lstStyle/>
          <a:p>
            <a:pPr algn="ctr"/>
            <a:r>
              <a:rPr lang="el-GR" b="1" dirty="0"/>
              <a:t>ΟΙΚΟΝΟΜΙΑΣ – ΠΛΗΡΟΦΟΡΙΚΗΣ ΠΡΟΣΑΝΑΤΟΛΙΣΜΟΣ</a:t>
            </a:r>
          </a:p>
        </p:txBody>
      </p:sp>
    </p:spTree>
    <p:extLst>
      <p:ext uri="{BB962C8B-B14F-4D97-AF65-F5344CB8AC3E}">
        <p14:creationId xmlns:p14="http://schemas.microsoft.com/office/powerpoint/2010/main" val="70242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6C66A7-6A11-376D-0E7F-C8A048A3FA9E}"/>
              </a:ext>
            </a:extLst>
          </p:cNvPr>
          <p:cNvSpPr>
            <a:spLocks noGrp="1"/>
          </p:cNvSpPr>
          <p:nvPr>
            <p:ph type="title"/>
          </p:nvPr>
        </p:nvSpPr>
        <p:spPr>
          <a:xfrm>
            <a:off x="606813" y="249480"/>
            <a:ext cx="10978373" cy="734368"/>
          </a:xfrm>
        </p:spPr>
        <p:txBody>
          <a:bodyPr>
            <a:normAutofit fontScale="90000"/>
          </a:bodyPr>
          <a:lstStyle/>
          <a:p>
            <a:pPr algn="ctr"/>
            <a:r>
              <a:rPr lang="el-GR" sz="4000" b="1" dirty="0">
                <a:solidFill>
                  <a:schemeClr val="tx1"/>
                </a:solidFill>
              </a:rPr>
              <a:t>Τα γραπτώς εξεταζόμενα μαθήματα της Α Λυκείου</a:t>
            </a:r>
            <a:br>
              <a:rPr lang="el-GR" dirty="0">
                <a:solidFill>
                  <a:schemeClr val="tx1"/>
                </a:solidFill>
              </a:rPr>
            </a:br>
            <a:br>
              <a:rPr lang="el-GR" dirty="0"/>
            </a:br>
            <a:endParaRPr lang="el-GR" dirty="0"/>
          </a:p>
        </p:txBody>
      </p:sp>
      <p:sp>
        <p:nvSpPr>
          <p:cNvPr id="3" name="Θέση περιεχομένου 2">
            <a:extLst>
              <a:ext uri="{FF2B5EF4-FFF2-40B4-BE49-F238E27FC236}">
                <a16:creationId xmlns:a16="http://schemas.microsoft.com/office/drawing/2014/main" id="{D98FD42B-9393-CB46-22C6-589EF3E37DD6}"/>
              </a:ext>
            </a:extLst>
          </p:cNvPr>
          <p:cNvSpPr>
            <a:spLocks noGrp="1"/>
          </p:cNvSpPr>
          <p:nvPr>
            <p:ph idx="1"/>
          </p:nvPr>
        </p:nvSpPr>
        <p:spPr>
          <a:xfrm>
            <a:off x="349170" y="1223040"/>
            <a:ext cx="11493660" cy="5501851"/>
          </a:xfrm>
        </p:spPr>
        <p:txBody>
          <a:bodyPr>
            <a:noAutofit/>
          </a:bodyPr>
          <a:lstStyle/>
          <a:p>
            <a:pPr marL="0" indent="0" algn="ctr">
              <a:buNone/>
            </a:pPr>
            <a:r>
              <a:rPr lang="el-GR" sz="1600" b="1" i="0" dirty="0">
                <a:solidFill>
                  <a:schemeClr val="accent5">
                    <a:lumMod val="75000"/>
                  </a:schemeClr>
                </a:solidFill>
                <a:effectLst/>
                <a:latin typeface="Open Sans" panose="020B0606030504020204" pitchFamily="34" charset="0"/>
              </a:rPr>
              <a:t>Χαρακτηρισμός των διδασκομένων μαθημάτων </a:t>
            </a:r>
          </a:p>
          <a:p>
            <a:pPr marL="0" indent="0" algn="ctr">
              <a:buNone/>
            </a:pPr>
            <a:r>
              <a:rPr lang="el-GR" sz="1600" b="1" i="0" dirty="0">
                <a:solidFill>
                  <a:schemeClr val="accent5">
                    <a:lumMod val="75000"/>
                  </a:schemeClr>
                </a:solidFill>
                <a:effectLst/>
                <a:latin typeface="Open Sans" panose="020B0606030504020204" pitchFamily="34" charset="0"/>
              </a:rPr>
              <a:t>Τα μαθήματα της Α’ τάξης του Ημερήσιου Γενικού Λυκείου </a:t>
            </a:r>
          </a:p>
          <a:p>
            <a:pPr marL="0" indent="0" algn="ctr">
              <a:buNone/>
            </a:pPr>
            <a:r>
              <a:rPr lang="el-GR" sz="1600" b="1" i="0" dirty="0">
                <a:solidFill>
                  <a:schemeClr val="accent5">
                    <a:lumMod val="75000"/>
                  </a:schemeClr>
                </a:solidFill>
                <a:effectLst/>
                <a:latin typeface="Open Sans" panose="020B0606030504020204" pitchFamily="34" charset="0"/>
              </a:rPr>
              <a:t>κατανέμονται σε δύο (2) ομάδες: </a:t>
            </a:r>
          </a:p>
          <a:p>
            <a:r>
              <a:rPr lang="el-GR" sz="1600" b="1" i="0" dirty="0">
                <a:solidFill>
                  <a:schemeClr val="accent5">
                    <a:lumMod val="75000"/>
                  </a:schemeClr>
                </a:solidFill>
                <a:effectLst/>
                <a:latin typeface="Open Sans" panose="020B0606030504020204" pitchFamily="34" charset="0"/>
              </a:rPr>
              <a:t>α) Η ομάδα Α’ περιλαμβάνει τα μαθήματα Γενικής Παιδείας </a:t>
            </a:r>
            <a:r>
              <a:rPr lang="el-GR" sz="1600" b="1" i="0" dirty="0">
                <a:solidFill>
                  <a:srgbClr val="FF0000"/>
                </a:solidFill>
                <a:effectLst/>
                <a:latin typeface="Open Sans" panose="020B0606030504020204" pitchFamily="34" charset="0"/>
              </a:rPr>
              <a:t>(</a:t>
            </a:r>
            <a:r>
              <a:rPr lang="el-GR" sz="1600" b="1" i="0" u="sng" dirty="0">
                <a:solidFill>
                  <a:srgbClr val="FF0000"/>
                </a:solidFill>
                <a:effectLst/>
                <a:latin typeface="Open Sans" panose="020B0606030504020204" pitchFamily="34" charset="0"/>
              </a:rPr>
              <a:t>οκτώ – 8</a:t>
            </a:r>
            <a:r>
              <a:rPr lang="el-GR" sz="1600" b="1" i="0" dirty="0">
                <a:solidFill>
                  <a:srgbClr val="FF0000"/>
                </a:solidFill>
                <a:effectLst/>
                <a:latin typeface="Open Sans" panose="020B0606030504020204" pitchFamily="34" charset="0"/>
              </a:rPr>
              <a:t>) </a:t>
            </a:r>
            <a:r>
              <a:rPr lang="el-GR" sz="1600" b="1" i="0" dirty="0">
                <a:solidFill>
                  <a:schemeClr val="accent5">
                    <a:lumMod val="75000"/>
                  </a:schemeClr>
                </a:solidFill>
                <a:effectLst/>
                <a:latin typeface="Open Sans" panose="020B0606030504020204" pitchFamily="34" charset="0"/>
              </a:rPr>
              <a:t>που εξετάζονται </a:t>
            </a:r>
            <a:r>
              <a:rPr lang="el-GR" sz="1600" b="1" i="0" u="sng" dirty="0">
                <a:solidFill>
                  <a:srgbClr val="FF0000"/>
                </a:solidFill>
                <a:effectLst/>
                <a:latin typeface="Open Sans" panose="020B0606030504020204" pitchFamily="34" charset="0"/>
              </a:rPr>
              <a:t>γραπτώς</a:t>
            </a:r>
            <a:r>
              <a:rPr lang="el-GR" sz="1600" b="1" i="0" dirty="0">
                <a:solidFill>
                  <a:schemeClr val="accent5">
                    <a:lumMod val="75000"/>
                  </a:schemeClr>
                </a:solidFill>
                <a:effectLst/>
                <a:latin typeface="Open Sans" panose="020B0606030504020204" pitchFamily="34" charset="0"/>
              </a:rPr>
              <a:t> στις </a:t>
            </a:r>
            <a:r>
              <a:rPr lang="el-GR" sz="1600" b="1" i="0" u="sng" dirty="0">
                <a:solidFill>
                  <a:schemeClr val="accent5">
                    <a:lumMod val="75000"/>
                  </a:schemeClr>
                </a:solidFill>
                <a:effectLst/>
                <a:latin typeface="Open Sans" panose="020B0606030504020204" pitchFamily="34" charset="0"/>
              </a:rPr>
              <a:t>προαγωγικές</a:t>
            </a:r>
            <a:r>
              <a:rPr lang="el-GR" sz="1600" b="1" i="0" dirty="0">
                <a:solidFill>
                  <a:schemeClr val="accent5">
                    <a:lumMod val="75000"/>
                  </a:schemeClr>
                </a:solidFill>
                <a:effectLst/>
                <a:latin typeface="Open Sans" panose="020B0606030504020204" pitchFamily="34" charset="0"/>
              </a:rPr>
              <a:t> εξετάσεις και είναι τα εξής: (</a:t>
            </a:r>
            <a:r>
              <a:rPr lang="el-GR" sz="1600" b="1" i="0" u="sng" dirty="0">
                <a:solidFill>
                  <a:schemeClr val="accent5">
                    <a:lumMod val="75000"/>
                  </a:schemeClr>
                </a:solidFill>
                <a:effectLst/>
                <a:latin typeface="Open Sans" panose="020B0606030504020204" pitchFamily="34" charset="0"/>
              </a:rPr>
              <a:t>όλα δίωρη εξέταση, εκτός Νέα Ελληνική Γλώσσα – Λογοτεχνία</a:t>
            </a:r>
            <a:r>
              <a:rPr lang="el-GR" sz="1600" b="1" i="0" dirty="0">
                <a:solidFill>
                  <a:schemeClr val="accent5">
                    <a:lumMod val="75000"/>
                  </a:schemeClr>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Αρχαία Ελληνική Γλώσσα και Γραμματεία </a:t>
            </a:r>
          </a:p>
          <a:p>
            <a:r>
              <a:rPr lang="el-GR" sz="1600" b="1" i="0" dirty="0">
                <a:solidFill>
                  <a:schemeClr val="tx1"/>
                </a:solidFill>
                <a:effectLst/>
                <a:latin typeface="Open Sans" panose="020B0606030504020204" pitchFamily="34" charset="0"/>
              </a:rPr>
              <a:t>Νέα Ελληνική Γλώσσα και Νέα Ελληνική Λογοτεχνία </a:t>
            </a:r>
            <a:r>
              <a:rPr lang="el-GR" sz="1600" b="1" i="0" dirty="0">
                <a:solidFill>
                  <a:schemeClr val="accent5">
                    <a:lumMod val="75000"/>
                  </a:schemeClr>
                </a:solidFill>
                <a:effectLst/>
                <a:latin typeface="Open Sans" panose="020B0606030504020204" pitchFamily="34" charset="0"/>
              </a:rPr>
              <a:t>(</a:t>
            </a:r>
            <a:r>
              <a:rPr lang="el-GR" sz="1600" b="1" i="0" u="sng" dirty="0">
                <a:solidFill>
                  <a:schemeClr val="accent5">
                    <a:lumMod val="75000"/>
                  </a:schemeClr>
                </a:solidFill>
                <a:effectLst/>
                <a:latin typeface="Open Sans" panose="020B0606030504020204" pitchFamily="34" charset="0"/>
              </a:rPr>
              <a:t>τρίωρη συνεξέταση</a:t>
            </a:r>
            <a:r>
              <a:rPr lang="el-GR" sz="1600" b="1" i="0" dirty="0">
                <a:solidFill>
                  <a:schemeClr val="accent5">
                    <a:lumMod val="75000"/>
                  </a:schemeClr>
                </a:solidFill>
                <a:effectLst/>
                <a:latin typeface="Open Sans" panose="020B0606030504020204" pitchFamily="34" charset="0"/>
              </a:rPr>
              <a:t>)</a:t>
            </a:r>
          </a:p>
          <a:p>
            <a:r>
              <a:rPr lang="el-GR" sz="1600" b="1" i="0" dirty="0">
                <a:solidFill>
                  <a:schemeClr val="tx1"/>
                </a:solidFill>
                <a:effectLst/>
                <a:latin typeface="Open Sans" panose="020B0606030504020204" pitchFamily="34" charset="0"/>
              </a:rPr>
              <a:t>Άλγεβρα</a:t>
            </a:r>
          </a:p>
          <a:p>
            <a:r>
              <a:rPr lang="el-GR" sz="1600" b="1" i="0" dirty="0">
                <a:solidFill>
                  <a:schemeClr val="tx1"/>
                </a:solidFill>
                <a:effectLst/>
                <a:latin typeface="Open Sans" panose="020B0606030504020204" pitchFamily="34" charset="0"/>
              </a:rPr>
              <a:t>Γεωμετρία</a:t>
            </a:r>
          </a:p>
          <a:p>
            <a:r>
              <a:rPr lang="el-GR" sz="1600" b="1" i="0" dirty="0">
                <a:solidFill>
                  <a:schemeClr val="tx1"/>
                </a:solidFill>
                <a:effectLst/>
                <a:latin typeface="Open Sans" panose="020B0606030504020204" pitchFamily="34" charset="0"/>
              </a:rPr>
              <a:t>Ιστορία</a:t>
            </a:r>
          </a:p>
          <a:p>
            <a:r>
              <a:rPr lang="el-GR" sz="1600" b="1" i="0" dirty="0">
                <a:solidFill>
                  <a:schemeClr val="tx1"/>
                </a:solidFill>
                <a:effectLst/>
                <a:latin typeface="Open Sans" panose="020B0606030504020204" pitchFamily="34" charset="0"/>
              </a:rPr>
              <a:t>Φυσική</a:t>
            </a:r>
          </a:p>
          <a:p>
            <a:r>
              <a:rPr lang="el-GR" sz="1600" b="1" i="0" dirty="0">
                <a:solidFill>
                  <a:schemeClr val="tx1"/>
                </a:solidFill>
                <a:effectLst/>
                <a:latin typeface="Open Sans" panose="020B0606030504020204" pitchFamily="34" charset="0"/>
              </a:rPr>
              <a:t>Χημεία</a:t>
            </a:r>
          </a:p>
          <a:p>
            <a:r>
              <a:rPr lang="el-GR" sz="1600" b="1" i="0" dirty="0">
                <a:solidFill>
                  <a:schemeClr val="tx1"/>
                </a:solidFill>
                <a:effectLst/>
                <a:latin typeface="Open Sans" panose="020B0606030504020204" pitchFamily="34" charset="0"/>
              </a:rPr>
              <a:t>Αγγλικά </a:t>
            </a:r>
          </a:p>
          <a:p>
            <a:r>
              <a:rPr lang="el-GR" sz="1600" b="1" i="0" dirty="0">
                <a:solidFill>
                  <a:srgbClr val="0070C0"/>
                </a:solidFill>
                <a:effectLst/>
                <a:latin typeface="Open Sans" panose="020B0606030504020204" pitchFamily="34" charset="0"/>
              </a:rPr>
              <a:t>β) Η ομάδα Β’ περιλαμβάνει τα υπόλοιπα μαθήματα Γενικής Παιδείας, τα οποία </a:t>
            </a:r>
            <a:r>
              <a:rPr lang="el-GR" sz="1600" b="1" i="0" u="sng" dirty="0">
                <a:solidFill>
                  <a:srgbClr val="0070C0"/>
                </a:solidFill>
                <a:effectLst/>
                <a:latin typeface="Open Sans" panose="020B0606030504020204" pitchFamily="34" charset="0"/>
              </a:rPr>
              <a:t>δεν εξετάζονται γραπτώς </a:t>
            </a:r>
            <a:r>
              <a:rPr lang="el-GR" sz="1600" b="1" i="0" dirty="0">
                <a:solidFill>
                  <a:srgbClr val="0070C0"/>
                </a:solidFill>
                <a:effectLst/>
                <a:latin typeface="Open Sans" panose="020B0606030504020204" pitchFamily="34" charset="0"/>
              </a:rPr>
              <a:t>στις προαγωγικές εξετάσεις.</a:t>
            </a:r>
            <a:br>
              <a:rPr lang="el-GR" sz="1600" dirty="0">
                <a:solidFill>
                  <a:schemeClr val="tx1"/>
                </a:solidFill>
              </a:rPr>
            </a:br>
            <a:endParaRPr lang="el-GR" sz="1600" dirty="0">
              <a:solidFill>
                <a:schemeClr val="tx1"/>
              </a:solidFill>
            </a:endParaRPr>
          </a:p>
        </p:txBody>
      </p:sp>
    </p:spTree>
    <p:extLst>
      <p:ext uri="{BB962C8B-B14F-4D97-AF65-F5344CB8AC3E}">
        <p14:creationId xmlns:p14="http://schemas.microsoft.com/office/powerpoint/2010/main" val="762006743"/>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243</TotalTime>
  <Words>2366</Words>
  <Application>Microsoft Office PowerPoint</Application>
  <PresentationFormat>Ευρεία οθόνη</PresentationFormat>
  <Paragraphs>115</Paragraphs>
  <Slides>20</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20</vt:i4>
      </vt:variant>
    </vt:vector>
  </HeadingPairs>
  <TitlesOfParts>
    <vt:vector size="29" baseType="lpstr">
      <vt:lpstr>Arial</vt:lpstr>
      <vt:lpstr>Biome</vt:lpstr>
      <vt:lpstr>Lucida Sans Unicode</vt:lpstr>
      <vt:lpstr>Open Sans</vt:lpstr>
      <vt:lpstr>Roboto</vt:lpstr>
      <vt:lpstr>Trebuchet MS</vt:lpstr>
      <vt:lpstr>Verdana</vt:lpstr>
      <vt:lpstr>Wingdings 3</vt:lpstr>
      <vt:lpstr>Όψη</vt:lpstr>
      <vt:lpstr>Ημερήσιο Γενικό Λύκειο</vt:lpstr>
      <vt:lpstr>Μαθήματα Α τάξης 35 διδακτικές ώρες γενικής παιδείας ανά εβδομάδα </vt:lpstr>
      <vt:lpstr>Διδασκαλία Β ξένης γλώσσας στο Λύκειο Α τάξη</vt:lpstr>
      <vt:lpstr>Μαθήματα Β τάξης 30 διδακτικές ώρες γενικής παιδείας ανά εβδομάδα 05 διδακτικές ώρες προσανατολισμού ανά εβδομάδα</vt:lpstr>
      <vt:lpstr>Επιλογή Προσανατολισμού – Β τάξη</vt:lpstr>
      <vt:lpstr>Διδασκαλία Β ξένης γλώσσας στο Λύκειο Β τάξη</vt:lpstr>
      <vt:lpstr>Μαθήματα Γ τάξης 14 διδακτικές ώρες γενικής παιδείας ανά εβδομάδα 18 διδακτικές ώρες προσανατολισμού ανά εβδομάδα</vt:lpstr>
      <vt:lpstr>Επιλογή Προσανατολισμού – Γ τάξη</vt:lpstr>
      <vt:lpstr>Τα γραπτώς εξεταζόμενα μαθήματα της Α Λυκείου  </vt:lpstr>
      <vt:lpstr>Τα γραπτώς εξεταζόμενα μαθήματα της Β Λυκείου  </vt:lpstr>
      <vt:lpstr>Τα γραπτώς εξεταζόμενα μαθήματα της Γ Λυκείου  </vt:lpstr>
      <vt:lpstr>Τράπεζα Θεμάτων Διαβαθμισμένης Δυσκολίας Τ.Θ.Δ.Δ.  </vt:lpstr>
      <vt:lpstr>Προαγωγή – Απόλυση Μαθητών Γενικού Λυκείου εξαγωγή γενικού μέσου όρου Γ.Μ.Ο.</vt:lpstr>
      <vt:lpstr>Απόρριψη Μαθητών Γενικού Λυκείου </vt:lpstr>
      <vt:lpstr>Ανεπαρκής Φοίτηση Μαθητών Γενικού Λυκείου </vt:lpstr>
      <vt:lpstr>Πανελλαδικώς Εξεταζόμενα Μαθήματα ανά ομάδα προσανατολισμού και επιστημονικό πεδίο  </vt:lpstr>
      <vt:lpstr>Υπολογισμός Μορίων Πανελλαδικών Εξετάσεων για ένα (1) επιστημονικό πεδίο – με τέσσερα (4) εξεταζόμενα μαθήματα  </vt:lpstr>
      <vt:lpstr>Υπολογισμός Μορίων Πανελλαδικών Εξετάσεων για ένα (1) επιστημονικό πεδίο – με τέσσερα (4) εξεταζόμενα μαθήματα  </vt:lpstr>
      <vt:lpstr>Συντελεστές Βαρύτητας  Μαθημάτων Πανελλαδικών Εξετάσεων   </vt:lpstr>
      <vt:lpstr>Ελάχιστη Βάση Εισαγωγής στα Α.Ε.Ι. – (Ε.Β.Ε.)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Ημερήσιο Γενικό Λύκειο</dc:title>
  <dc:creator>Αλέξανδρος Αλεξανδρίδης</dc:creator>
  <cp:lastModifiedBy>Αλέξανδρος Αλεξανδρίδης</cp:lastModifiedBy>
  <cp:revision>2</cp:revision>
  <dcterms:created xsi:type="dcterms:W3CDTF">2022-05-09T12:47:25Z</dcterms:created>
  <dcterms:modified xsi:type="dcterms:W3CDTF">2022-10-09T16:11:14Z</dcterms:modified>
</cp:coreProperties>
</file>